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</p:sldIdLst>
  <p:sldSz cy="5143500" cx="9144000"/>
  <p:notesSz cx="6858000" cy="9144000"/>
  <p:embeddedFontLst>
    <p:embeddedFont>
      <p:font typeface="Raleway"/>
      <p:regular r:id="rId59"/>
      <p:bold r:id="rId60"/>
      <p:italic r:id="rId61"/>
      <p:boldItalic r:id="rId62"/>
    </p:embeddedFont>
    <p:embeddedFont>
      <p:font typeface="Lato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67" roundtripDataSignature="AMtx7mhiO/fZdJecDUXwc39OzXHpdNNi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0AA31CA-54CF-4C63-BE56-20CEEC5AD3CE}">
  <a:tblStyle styleId="{60AA31CA-54CF-4C63-BE56-20CEEC5AD3C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aleway-boldItalic.fntdata"/><Relationship Id="rId61" Type="http://schemas.openxmlformats.org/officeDocument/2006/relationships/font" Target="fonts/Raleway-italic.fntdata"/><Relationship Id="rId20" Type="http://schemas.openxmlformats.org/officeDocument/2006/relationships/slide" Target="slides/slide14.xml"/><Relationship Id="rId64" Type="http://schemas.openxmlformats.org/officeDocument/2006/relationships/font" Target="fonts/Lato-bold.fntdata"/><Relationship Id="rId63" Type="http://schemas.openxmlformats.org/officeDocument/2006/relationships/font" Target="fonts/Lato-regular.fntdata"/><Relationship Id="rId22" Type="http://schemas.openxmlformats.org/officeDocument/2006/relationships/slide" Target="slides/slide16.xml"/><Relationship Id="rId66" Type="http://schemas.openxmlformats.org/officeDocument/2006/relationships/font" Target="fonts/Lato-boldItalic.fntdata"/><Relationship Id="rId21" Type="http://schemas.openxmlformats.org/officeDocument/2006/relationships/slide" Target="slides/slide15.xml"/><Relationship Id="rId65" Type="http://schemas.openxmlformats.org/officeDocument/2006/relationships/font" Target="fonts/Lato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7" Type="http://customschemas.google.com/relationships/presentationmetadata" Target="metadata"/><Relationship Id="rId60" Type="http://schemas.openxmlformats.org/officeDocument/2006/relationships/font" Target="fonts/Raleway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Raleway-regular.fntdata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3.png>
</file>

<file path=ppt/media/image15.png>
</file>

<file path=ppt/media/image16.png>
</file>

<file path=ppt/media/image17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8.png>
</file>

<file path=ppt/media/image29.png>
</file>

<file path=ppt/media/image3.jp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9db7e686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119db7e686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19db7e686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119db7e686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19db7e686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119db7e686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19db7e686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119db7e686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19db7e686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119db7e686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19db7e6866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119db7e6866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9db7e686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119db7e686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19db7e686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119db7e686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9db7e6866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119db7e6866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19db7e686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119db7e686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9db7e6866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119db7e6866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9db7e6866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119db7e6866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19db7e6866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119db7e686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19db7e6866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119db7e6866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9db7e6866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119db7e686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19db7e6866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g119db7e6866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9db7e6866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119db7e6866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19db7e6866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119db7e6866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19db7e6866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g119db7e6866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9db7e686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g119db7e686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9db7e6866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119db7e6866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19db7e6866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g119db7e6866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19db7e6866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g119db7e6866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9db7e6866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g119db7e6866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9db7e6866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119db7e6866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19db7e6866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g119db7e6866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19db7e6866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g119db7e6866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19db7e6866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g119db7e6866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19db7e6866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119db7e6866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19db7e6866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g119db7e6866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9db7e6866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g119db7e6866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19db7e6866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g119db7e6866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19db7e6866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g119db7e6866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19db7e6866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g119db7e6866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19db7e6866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g119db7e6866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19db7e6866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g119db7e6866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19db7e6866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g119db7e6866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19db7e6866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g119db7e6866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19db7e6866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g119db7e6866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19db7e6866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g119db7e6866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19db7e6866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" name="Google Shape;435;g119db7e6866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9db7e686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119db7e686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19db7e6866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g119db7e6866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19db7e6866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" name="Google Shape;451;g119db7e6866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1d7d4648b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g11d7d4648b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9db7e686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119db7e686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9db7e686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119db7e686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9db7e686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119db7e686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9db7e686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119db7e686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4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4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4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4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4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4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49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49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4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4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4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4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4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4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4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43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4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4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4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45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45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4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4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4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4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4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4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4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4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8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tefan.popescu@fmi.unibuc.ro" TargetMode="External"/><Relationship Id="rId4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jpg"/><Relationship Id="rId4" Type="http://schemas.openxmlformats.org/officeDocument/2006/relationships/image" Target="../media/image2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1.jpg"/><Relationship Id="rId4" Type="http://schemas.openxmlformats.org/officeDocument/2006/relationships/image" Target="../media/image2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1.jpg"/><Relationship Id="rId4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1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6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6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1.jpg"/><Relationship Id="rId4" Type="http://schemas.openxmlformats.org/officeDocument/2006/relationships/image" Target="../media/image2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1.jpg"/><Relationship Id="rId4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1.jpg"/><Relationship Id="rId4" Type="http://schemas.openxmlformats.org/officeDocument/2006/relationships/image" Target="../media/image24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s://unibucro0.sharepoint.com/:p:/s/AlgoritmiAvansati2023/EQ8-fPBNf6lDv1IZfc9ZHXQBt6FDDvXQhzjoZva2gOHVLA?e=9HSAn9" TargetMode="External"/><Relationship Id="rId4" Type="http://schemas.openxmlformats.org/officeDocument/2006/relationships/image" Target="../media/image28.png"/><Relationship Id="rId5" Type="http://schemas.openxmlformats.org/officeDocument/2006/relationships/image" Target="../media/image2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1582375" y="763200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71048"/>
              <a:buNone/>
            </a:pPr>
            <a:r>
              <a:rPr lang="ro"/>
              <a:t>Algoritmi Avansați 2025</a:t>
            </a:r>
            <a:br>
              <a:rPr lang="ro"/>
            </a:br>
            <a:r>
              <a:rPr lang="ro"/>
              <a:t>c-5</a:t>
            </a:r>
            <a:br>
              <a:rPr lang="ro"/>
            </a:br>
            <a:r>
              <a:rPr lang="ro" sz="3300"/>
              <a:t>Genetic Algorithms</a:t>
            </a:r>
            <a:endParaRPr sz="3300"/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729625" y="3401500"/>
            <a:ext cx="7688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Lect. Dr. Ștefan Popescu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ro"/>
              <a:t>Email: </a:t>
            </a:r>
            <a:r>
              <a:rPr b="1" lang="ro" u="sng">
                <a:solidFill>
                  <a:schemeClr val="hlink"/>
                </a:solidFill>
                <a:hlinkClick r:id="rId3"/>
              </a:rPr>
              <a:t>stefan.popescu@fmi.unibuc.ro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ro"/>
              <a:t>Grup Teams:</a:t>
            </a:r>
            <a:br>
              <a:rPr lang="ro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000" y="3358800"/>
            <a:ext cx="5485325" cy="17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9db7e6866_0_4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Genetici: Noțiuni</a:t>
            </a:r>
            <a:endParaRPr/>
          </a:p>
        </p:txBody>
      </p:sp>
      <p:pic>
        <p:nvPicPr>
          <p:cNvPr id="156" name="Google Shape;156;g119db7e6866_0_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7124" y="553075"/>
            <a:ext cx="1766876" cy="220663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119db7e6866_0_49"/>
          <p:cNvSpPr txBox="1"/>
          <p:nvPr/>
        </p:nvSpPr>
        <p:spPr>
          <a:xfrm>
            <a:off x="801350" y="1929850"/>
            <a:ext cx="6382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Generație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=  etapă în evoluția populației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9db7e6866_0_5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Genetici: Noțiuni</a:t>
            </a:r>
            <a:endParaRPr/>
          </a:p>
        </p:txBody>
      </p:sp>
      <p:pic>
        <p:nvPicPr>
          <p:cNvPr id="163" name="Google Shape;163;g119db7e6866_0_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7124" y="553075"/>
            <a:ext cx="1766876" cy="220663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119db7e6866_0_58"/>
          <p:cNvSpPr txBox="1"/>
          <p:nvPr/>
        </p:nvSpPr>
        <p:spPr>
          <a:xfrm>
            <a:off x="801350" y="1929850"/>
            <a:ext cx="6382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Generație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=  etapă în evoluția populației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Selecție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= proces prin care sunt promovați indivizii cu grad ridicat de adaptare la mediu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19db7e6866_0_7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Genetici: Noțiuni</a:t>
            </a:r>
            <a:endParaRPr/>
          </a:p>
        </p:txBody>
      </p:sp>
      <p:pic>
        <p:nvPicPr>
          <p:cNvPr id="170" name="Google Shape;170;g119db7e6866_0_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7124" y="553075"/>
            <a:ext cx="1766876" cy="220663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119db7e6866_0_70"/>
          <p:cNvSpPr txBox="1"/>
          <p:nvPr/>
        </p:nvSpPr>
        <p:spPr>
          <a:xfrm>
            <a:off x="801350" y="1929850"/>
            <a:ext cx="6382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Generație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=  etapă în evoluția populației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Selecție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= proces prin care sunt promovați indivizii cu grad ridicat de adaptare la mediu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Operatori genetici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b="1" i="0" lang="ro" sz="1400" u="none" cap="none" strike="noStrike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încrucişare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(combinare, crossover) - indivizii din noua generație moştenesc caracteristicile părinților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9db7e6866_0_7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Genetici: Noțiuni</a:t>
            </a:r>
            <a:endParaRPr/>
          </a:p>
        </p:txBody>
      </p:sp>
      <p:pic>
        <p:nvPicPr>
          <p:cNvPr id="177" name="Google Shape;177;g119db7e6866_0_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7124" y="553075"/>
            <a:ext cx="1766876" cy="220663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119db7e6866_0_76"/>
          <p:cNvSpPr txBox="1"/>
          <p:nvPr/>
        </p:nvSpPr>
        <p:spPr>
          <a:xfrm>
            <a:off x="801350" y="1929850"/>
            <a:ext cx="6382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Generație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=  etapă în evoluția populației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Selecție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= proces prin care sunt promovați indivizii cu grad ridicat de adaptare la mediu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Operatori genetici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b="1" i="0" lang="ro" sz="1400" u="none" cap="none" strike="noStrike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încrucişare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(combinare, crossover) - indivizii din noua generație moştenesc caracteristicile părinților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b="1" i="0" lang="ro" sz="1400" u="none" cap="none" strike="noStrike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mutaţie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– indivizii din noua generație  pot dobândi şi caracteristici noi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19db7e6866_0_82"/>
          <p:cNvSpPr txBox="1"/>
          <p:nvPr>
            <p:ph type="ctrTitle"/>
          </p:nvPr>
        </p:nvSpPr>
        <p:spPr>
          <a:xfrm>
            <a:off x="646625" y="1179375"/>
            <a:ext cx="6799500" cy="12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Structura pas-cu-pas a unui Algoritm Genetic</a:t>
            </a:r>
            <a:endParaRPr/>
          </a:p>
        </p:txBody>
      </p:sp>
      <p:pic>
        <p:nvPicPr>
          <p:cNvPr id="184" name="Google Shape;184;g119db7e6866_0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7900" y="2475071"/>
            <a:ext cx="4578199" cy="257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19db7e6866_0_9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</a:t>
            </a:r>
            <a:endParaRPr/>
          </a:p>
        </p:txBody>
      </p:sp>
      <p:sp>
        <p:nvSpPr>
          <p:cNvPr id="190" name="Google Shape;190;g119db7e6866_0_94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t=0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Consideră, </a:t>
            </a:r>
            <a:r>
              <a:rPr b="1" lang="ro">
                <a:solidFill>
                  <a:schemeClr val="accent3"/>
                </a:solidFill>
              </a:rPr>
              <a:t>o populație inițială</a:t>
            </a:r>
            <a:r>
              <a:rPr b="1" lang="ro"/>
              <a:t> P(0): </a:t>
            </a:r>
            <a:r>
              <a:rPr b="1" lang="ro">
                <a:solidFill>
                  <a:schemeClr val="dk1"/>
                </a:solidFill>
              </a:rPr>
              <a:t>alegem aleator indivizi</a:t>
            </a:r>
            <a:r>
              <a:rPr b="1" lang="ro"/>
              <a:t> din intervalul D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ro">
                <a:solidFill>
                  <a:schemeClr val="lt1"/>
                </a:solidFill>
              </a:rPr>
              <a:t>Cât timp nu există condiția de terminare:</a:t>
            </a:r>
            <a:endParaRPr b="1">
              <a:solidFill>
                <a:schemeClr val="lt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ro" sz="1300">
                <a:solidFill>
                  <a:schemeClr val="lt1"/>
                </a:solidFill>
              </a:rPr>
              <a:t>construim o populație nouă P(t+1) pe baza indivizilor din P(t) astfel: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b="1" lang="ro" sz="1300">
                <a:solidFill>
                  <a:schemeClr val="lt1"/>
                </a:solidFill>
              </a:rPr>
              <a:t>selecție</a:t>
            </a:r>
            <a:r>
              <a:rPr lang="ro" sz="1300">
                <a:solidFill>
                  <a:schemeClr val="lt1"/>
                </a:solidFill>
              </a:rPr>
              <a:t>: generează o populație intermediară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1</a:t>
            </a:r>
            <a:r>
              <a:rPr b="1" lang="ro" sz="1300">
                <a:solidFill>
                  <a:schemeClr val="lt1"/>
                </a:solidFill>
              </a:rPr>
              <a:t>(t)</a:t>
            </a:r>
            <a:r>
              <a:rPr lang="ro" sz="1300">
                <a:solidFill>
                  <a:schemeClr val="lt1"/>
                </a:solidFill>
              </a:rPr>
              <a:t> selectând indivizi din </a:t>
            </a:r>
            <a:r>
              <a:rPr b="1" lang="ro" sz="1300">
                <a:solidFill>
                  <a:schemeClr val="lt1"/>
                </a:solidFill>
              </a:rPr>
              <a:t>P(t) </a:t>
            </a:r>
            <a:r>
              <a:rPr lang="ro" sz="1300">
                <a:solidFill>
                  <a:schemeClr val="lt1"/>
                </a:solidFill>
              </a:rPr>
              <a:t>după un anumit </a:t>
            </a:r>
            <a:r>
              <a:rPr b="1" lang="ro" sz="1300">
                <a:solidFill>
                  <a:schemeClr val="lt1"/>
                </a:solidFill>
              </a:rPr>
              <a:t>criteriu de selecție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lang="ro" sz="1300">
                <a:solidFill>
                  <a:schemeClr val="lt1"/>
                </a:solidFill>
              </a:rPr>
              <a:t>aplicăm </a:t>
            </a:r>
            <a:r>
              <a:rPr b="1" lang="ro" sz="1300">
                <a:solidFill>
                  <a:schemeClr val="lt1"/>
                </a:solidFill>
              </a:rPr>
              <a:t>operatorul de încrucișare</a:t>
            </a:r>
            <a:r>
              <a:rPr lang="ro" sz="1300">
                <a:solidFill>
                  <a:schemeClr val="lt1"/>
                </a:solidFill>
              </a:rPr>
              <a:t> pentru (unii) indivizi din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1</a:t>
            </a:r>
            <a:r>
              <a:rPr b="1" lang="ro" sz="1300">
                <a:solidFill>
                  <a:schemeClr val="lt1"/>
                </a:solidFill>
              </a:rPr>
              <a:t>(t)</a:t>
            </a:r>
            <a:r>
              <a:rPr lang="ro" sz="1300">
                <a:solidFill>
                  <a:schemeClr val="lt1"/>
                </a:solidFill>
              </a:rPr>
              <a:t> obținând populația intermediară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2</a:t>
            </a:r>
            <a:r>
              <a:rPr b="1" lang="ro" sz="1300">
                <a:solidFill>
                  <a:schemeClr val="lt1"/>
                </a:solidFill>
              </a:rPr>
              <a:t>(t)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lang="ro" sz="1300">
                <a:solidFill>
                  <a:schemeClr val="lt1"/>
                </a:solidFill>
              </a:rPr>
              <a:t>aplicăm operatorul de mutație peste (unii) indivizi din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2</a:t>
            </a:r>
            <a:r>
              <a:rPr b="1" lang="ro" sz="1300">
                <a:solidFill>
                  <a:schemeClr val="lt1"/>
                </a:solidFill>
              </a:rPr>
              <a:t>(t) </a:t>
            </a:r>
            <a:r>
              <a:rPr lang="ro" sz="1300">
                <a:solidFill>
                  <a:schemeClr val="lt1"/>
                </a:solidFill>
              </a:rPr>
              <a:t>obținând populația </a:t>
            </a:r>
            <a:r>
              <a:rPr b="1" lang="ro" sz="1300">
                <a:solidFill>
                  <a:schemeClr val="lt1"/>
                </a:solidFill>
              </a:rPr>
              <a:t>P(t+1)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b="1" i="1" lang="ro" sz="1300">
                <a:solidFill>
                  <a:schemeClr val="lt1"/>
                </a:solidFill>
              </a:rPr>
              <a:t>opțional: la P(t+1) se adaugă elementul/elementele elitiste din P(t)</a:t>
            </a:r>
            <a:endParaRPr b="1" i="1"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i="1" lang="ro"/>
              <a:t>t=t+1</a:t>
            </a:r>
            <a:endParaRPr b="1" i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91" name="Google Shape;191;g119db7e6866_0_94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19db7e6866_0_8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</a:t>
            </a:r>
            <a:endParaRPr/>
          </a:p>
        </p:txBody>
      </p:sp>
      <p:sp>
        <p:nvSpPr>
          <p:cNvPr id="197" name="Google Shape;197;g119db7e6866_0_88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t=0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Consideră, </a:t>
            </a:r>
            <a:r>
              <a:rPr b="1" lang="ro">
                <a:solidFill>
                  <a:schemeClr val="accent3"/>
                </a:solidFill>
              </a:rPr>
              <a:t>o populație inițială</a:t>
            </a:r>
            <a:r>
              <a:rPr b="1" lang="ro"/>
              <a:t> P(0): </a:t>
            </a:r>
            <a:r>
              <a:rPr b="1" lang="ro">
                <a:solidFill>
                  <a:schemeClr val="dk1"/>
                </a:solidFill>
              </a:rPr>
              <a:t>alegem aleator indivizi</a:t>
            </a:r>
            <a:r>
              <a:rPr b="1" lang="ro"/>
              <a:t> din intervalul D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Cât timp nu există </a:t>
            </a:r>
            <a:r>
              <a:rPr b="1" lang="ro">
                <a:solidFill>
                  <a:schemeClr val="dk1"/>
                </a:solidFill>
              </a:rPr>
              <a:t>condiția de terminare</a:t>
            </a:r>
            <a:r>
              <a:rPr b="1" lang="ro"/>
              <a:t>:</a:t>
            </a:r>
            <a:endParaRPr b="1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ro" sz="1300">
                <a:solidFill>
                  <a:schemeClr val="lt1"/>
                </a:solidFill>
              </a:rPr>
              <a:t>construim o populație nouă P(t+1) pe baza indivizilor din P(t) astfel: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b="1" lang="ro" sz="1300">
                <a:solidFill>
                  <a:schemeClr val="lt1"/>
                </a:solidFill>
              </a:rPr>
              <a:t>selecție</a:t>
            </a:r>
            <a:r>
              <a:rPr lang="ro" sz="1300">
                <a:solidFill>
                  <a:schemeClr val="lt1"/>
                </a:solidFill>
              </a:rPr>
              <a:t>: generează o populație intermediară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1</a:t>
            </a:r>
            <a:r>
              <a:rPr b="1" lang="ro" sz="1300">
                <a:solidFill>
                  <a:schemeClr val="lt1"/>
                </a:solidFill>
              </a:rPr>
              <a:t>(t)</a:t>
            </a:r>
            <a:r>
              <a:rPr lang="ro" sz="1300">
                <a:solidFill>
                  <a:schemeClr val="lt1"/>
                </a:solidFill>
              </a:rPr>
              <a:t> selectând indivizi din </a:t>
            </a:r>
            <a:r>
              <a:rPr b="1" lang="ro" sz="1300">
                <a:solidFill>
                  <a:schemeClr val="lt1"/>
                </a:solidFill>
              </a:rPr>
              <a:t>P(t) </a:t>
            </a:r>
            <a:r>
              <a:rPr lang="ro" sz="1300">
                <a:solidFill>
                  <a:schemeClr val="lt1"/>
                </a:solidFill>
              </a:rPr>
              <a:t>după un anumit </a:t>
            </a:r>
            <a:r>
              <a:rPr b="1" lang="ro" sz="1300">
                <a:solidFill>
                  <a:schemeClr val="lt1"/>
                </a:solidFill>
              </a:rPr>
              <a:t>criteriu de selecție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lang="ro" sz="1300">
                <a:solidFill>
                  <a:schemeClr val="lt1"/>
                </a:solidFill>
              </a:rPr>
              <a:t>aplicăm </a:t>
            </a:r>
            <a:r>
              <a:rPr b="1" lang="ro" sz="1300">
                <a:solidFill>
                  <a:schemeClr val="lt1"/>
                </a:solidFill>
              </a:rPr>
              <a:t>operatorul de încrucișare</a:t>
            </a:r>
            <a:r>
              <a:rPr lang="ro" sz="1300">
                <a:solidFill>
                  <a:schemeClr val="lt1"/>
                </a:solidFill>
              </a:rPr>
              <a:t> pentru (unii) indivizi din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1</a:t>
            </a:r>
            <a:r>
              <a:rPr b="1" lang="ro" sz="1300">
                <a:solidFill>
                  <a:schemeClr val="lt1"/>
                </a:solidFill>
              </a:rPr>
              <a:t>(t)</a:t>
            </a:r>
            <a:r>
              <a:rPr lang="ro" sz="1300">
                <a:solidFill>
                  <a:schemeClr val="lt1"/>
                </a:solidFill>
              </a:rPr>
              <a:t> obținând populația intermediară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2</a:t>
            </a:r>
            <a:r>
              <a:rPr b="1" lang="ro" sz="1300">
                <a:solidFill>
                  <a:schemeClr val="lt1"/>
                </a:solidFill>
              </a:rPr>
              <a:t>(t)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lang="ro" sz="1300">
                <a:solidFill>
                  <a:schemeClr val="lt1"/>
                </a:solidFill>
              </a:rPr>
              <a:t>aplicăm operatorul de mutație peste (unii) indivizi din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2</a:t>
            </a:r>
            <a:r>
              <a:rPr b="1" lang="ro" sz="1300">
                <a:solidFill>
                  <a:schemeClr val="lt1"/>
                </a:solidFill>
              </a:rPr>
              <a:t>(t) </a:t>
            </a:r>
            <a:r>
              <a:rPr lang="ro" sz="1300">
                <a:solidFill>
                  <a:schemeClr val="lt1"/>
                </a:solidFill>
              </a:rPr>
              <a:t>obținând populația </a:t>
            </a:r>
            <a:r>
              <a:rPr b="1" lang="ro" sz="1300">
                <a:solidFill>
                  <a:schemeClr val="lt1"/>
                </a:solidFill>
              </a:rPr>
              <a:t>P(t+1)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b="1" i="1" lang="ro" sz="1300">
                <a:solidFill>
                  <a:schemeClr val="lt1"/>
                </a:solidFill>
              </a:rPr>
              <a:t>opțional: la P(t+1) se adaugă elementul/elementele elitiste din P(t)</a:t>
            </a:r>
            <a:endParaRPr b="1" i="1"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i="1" lang="ro"/>
              <a:t>t=t+1</a:t>
            </a:r>
            <a:endParaRPr b="1" i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198" name="Google Shape;198;g119db7e6866_0_88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19db7e6866_0_10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0" lang="ro">
                <a:solidFill>
                  <a:schemeClr val="dk1"/>
                </a:solidFill>
              </a:rPr>
              <a:t>Condiții de terminare</a:t>
            </a:r>
            <a:endParaRPr b="0">
              <a:solidFill>
                <a:schemeClr val="dk1"/>
              </a:solidFill>
            </a:endParaRPr>
          </a:p>
        </p:txBody>
      </p:sp>
      <p:sp>
        <p:nvSpPr>
          <p:cNvPr id="204" name="Google Shape;204;g119db7e6866_0_10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număr maxim de iterații / durată de execuție 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stabilizarea performanței medii /maxime 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am obținut o soluție suficient de bună</a:t>
            </a:r>
            <a:endParaRPr b="1"/>
          </a:p>
        </p:txBody>
      </p:sp>
      <p:pic>
        <p:nvPicPr>
          <p:cNvPr id="205" name="Google Shape;205;g119db7e6866_0_106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19db7e6866_0_10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</a:t>
            </a:r>
            <a:endParaRPr/>
          </a:p>
        </p:txBody>
      </p:sp>
      <p:sp>
        <p:nvSpPr>
          <p:cNvPr id="211" name="Google Shape;211;g119db7e6866_0_100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t=0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Consideră, </a:t>
            </a:r>
            <a:r>
              <a:rPr b="1" lang="ro">
                <a:solidFill>
                  <a:schemeClr val="accent3"/>
                </a:solidFill>
              </a:rPr>
              <a:t>o populație inițială</a:t>
            </a:r>
            <a:r>
              <a:rPr b="1" lang="ro"/>
              <a:t> P(0): </a:t>
            </a:r>
            <a:r>
              <a:rPr b="1" lang="ro">
                <a:solidFill>
                  <a:schemeClr val="dk1"/>
                </a:solidFill>
              </a:rPr>
              <a:t>alegem aleator indivizi</a:t>
            </a:r>
            <a:r>
              <a:rPr b="1" lang="ro"/>
              <a:t> din intervalul D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Cât timp nu există </a:t>
            </a:r>
            <a:r>
              <a:rPr b="1" lang="ro">
                <a:solidFill>
                  <a:schemeClr val="dk1"/>
                </a:solidFill>
              </a:rPr>
              <a:t>condiția de terminare</a:t>
            </a:r>
            <a:r>
              <a:rPr b="1" lang="ro"/>
              <a:t>:</a:t>
            </a:r>
            <a:endParaRPr b="1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ro" sz="1300"/>
              <a:t>construim o populație nouă P(t+1) pe baza indivizilor din P(t) astfel: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1" lang="ro" sz="1300">
                <a:solidFill>
                  <a:schemeClr val="accent3"/>
                </a:solidFill>
              </a:rPr>
              <a:t>selecție</a:t>
            </a:r>
            <a:r>
              <a:rPr lang="ro" sz="1300"/>
              <a:t>: generează o populație intermediară </a:t>
            </a:r>
            <a:r>
              <a:rPr b="1" lang="ro" sz="1300"/>
              <a:t>P</a:t>
            </a:r>
            <a:r>
              <a:rPr b="1" baseline="30000" lang="ro" sz="1300"/>
              <a:t>1</a:t>
            </a:r>
            <a:r>
              <a:rPr b="1" lang="ro" sz="1300"/>
              <a:t>(t)</a:t>
            </a:r>
            <a:r>
              <a:rPr lang="ro" sz="1300"/>
              <a:t> selectând indivizi din </a:t>
            </a:r>
            <a:r>
              <a:rPr b="1" lang="ro" sz="1300"/>
              <a:t>P(t) </a:t>
            </a:r>
            <a:r>
              <a:rPr lang="ro" sz="1300"/>
              <a:t>după un anumit </a:t>
            </a:r>
            <a:r>
              <a:rPr b="1" lang="ro" sz="1300">
                <a:solidFill>
                  <a:schemeClr val="dk1"/>
                </a:solidFill>
              </a:rPr>
              <a:t>criteriu de selecție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lang="ro" sz="1300">
                <a:solidFill>
                  <a:schemeClr val="lt1"/>
                </a:solidFill>
              </a:rPr>
              <a:t>aplicăm </a:t>
            </a:r>
            <a:r>
              <a:rPr b="1" lang="ro" sz="1300">
                <a:solidFill>
                  <a:schemeClr val="lt1"/>
                </a:solidFill>
              </a:rPr>
              <a:t>operatorul de încrucișare</a:t>
            </a:r>
            <a:r>
              <a:rPr lang="ro" sz="1300">
                <a:solidFill>
                  <a:schemeClr val="lt1"/>
                </a:solidFill>
              </a:rPr>
              <a:t> pentru (unii) indivizi din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1</a:t>
            </a:r>
            <a:r>
              <a:rPr b="1" lang="ro" sz="1300">
                <a:solidFill>
                  <a:schemeClr val="lt1"/>
                </a:solidFill>
              </a:rPr>
              <a:t>(t)</a:t>
            </a:r>
            <a:r>
              <a:rPr lang="ro" sz="1300">
                <a:solidFill>
                  <a:schemeClr val="lt1"/>
                </a:solidFill>
              </a:rPr>
              <a:t> obținând populația intermediară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2</a:t>
            </a:r>
            <a:r>
              <a:rPr b="1" lang="ro" sz="1300">
                <a:solidFill>
                  <a:schemeClr val="lt1"/>
                </a:solidFill>
              </a:rPr>
              <a:t>(t)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lang="ro" sz="1300">
                <a:solidFill>
                  <a:schemeClr val="lt1"/>
                </a:solidFill>
              </a:rPr>
              <a:t>aplicăm operatorul de mutație peste (unii) indivizi din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2</a:t>
            </a:r>
            <a:r>
              <a:rPr b="1" lang="ro" sz="1300">
                <a:solidFill>
                  <a:schemeClr val="lt1"/>
                </a:solidFill>
              </a:rPr>
              <a:t>(t) </a:t>
            </a:r>
            <a:r>
              <a:rPr lang="ro" sz="1300">
                <a:solidFill>
                  <a:schemeClr val="lt1"/>
                </a:solidFill>
              </a:rPr>
              <a:t>obținând populația </a:t>
            </a:r>
            <a:r>
              <a:rPr b="1" lang="ro" sz="1300">
                <a:solidFill>
                  <a:schemeClr val="lt1"/>
                </a:solidFill>
              </a:rPr>
              <a:t>P(t+1)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b="1" i="1" lang="ro" sz="1300">
                <a:solidFill>
                  <a:schemeClr val="lt1"/>
                </a:solidFill>
              </a:rPr>
              <a:t>opțional: la P(t+1) se adaugă elementul/elementele elitiste din P(t)</a:t>
            </a:r>
            <a:endParaRPr b="1" i="1"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i="1" lang="ro"/>
              <a:t>t=t+1</a:t>
            </a:r>
            <a:endParaRPr b="1" i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12" name="Google Shape;212;g119db7e6866_0_100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19db7e6866_0_1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</a:t>
            </a:r>
            <a:endParaRPr/>
          </a:p>
        </p:txBody>
      </p:sp>
      <p:sp>
        <p:nvSpPr>
          <p:cNvPr id="218" name="Google Shape;218;g119db7e6866_0_127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t=0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Consideră, </a:t>
            </a:r>
            <a:r>
              <a:rPr b="1" lang="ro">
                <a:solidFill>
                  <a:schemeClr val="accent3"/>
                </a:solidFill>
              </a:rPr>
              <a:t>o populație inițială</a:t>
            </a:r>
            <a:r>
              <a:rPr b="1" lang="ro"/>
              <a:t> P(0): </a:t>
            </a:r>
            <a:r>
              <a:rPr b="1" lang="ro">
                <a:solidFill>
                  <a:schemeClr val="dk1"/>
                </a:solidFill>
              </a:rPr>
              <a:t>alegem aleator indivizi</a:t>
            </a:r>
            <a:r>
              <a:rPr b="1" lang="ro"/>
              <a:t> din intervalul D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Cât timp nu există </a:t>
            </a:r>
            <a:r>
              <a:rPr b="1" lang="ro">
                <a:solidFill>
                  <a:schemeClr val="dk1"/>
                </a:solidFill>
              </a:rPr>
              <a:t>condiția de terminare</a:t>
            </a:r>
            <a:r>
              <a:rPr b="1" lang="ro"/>
              <a:t>:</a:t>
            </a:r>
            <a:endParaRPr b="1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ro" sz="1300"/>
              <a:t>construim o populație nouă P(t+1) pe baza indivizilor din P(t) astfel: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1" lang="ro" sz="1300">
                <a:solidFill>
                  <a:schemeClr val="accent3"/>
                </a:solidFill>
              </a:rPr>
              <a:t>selecție</a:t>
            </a:r>
            <a:r>
              <a:rPr lang="ro" sz="1300"/>
              <a:t>: generează o populație intermediară </a:t>
            </a:r>
            <a:r>
              <a:rPr b="1" lang="ro" sz="1300"/>
              <a:t>P</a:t>
            </a:r>
            <a:r>
              <a:rPr b="1" baseline="30000" lang="ro" sz="1300"/>
              <a:t>1</a:t>
            </a:r>
            <a:r>
              <a:rPr b="1" lang="ro" sz="1300"/>
              <a:t>(t)</a:t>
            </a:r>
            <a:r>
              <a:rPr lang="ro" sz="1300"/>
              <a:t> selectând indivizi din </a:t>
            </a:r>
            <a:r>
              <a:rPr b="1" lang="ro" sz="1300"/>
              <a:t>P(t) </a:t>
            </a:r>
            <a:r>
              <a:rPr lang="ro" sz="1300"/>
              <a:t>după un anumit </a:t>
            </a:r>
            <a:r>
              <a:rPr b="1" lang="ro" sz="1300">
                <a:solidFill>
                  <a:schemeClr val="dk1"/>
                </a:solidFill>
              </a:rPr>
              <a:t>criteriu de selecție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ro" sz="1300"/>
              <a:t>aplicăm </a:t>
            </a:r>
            <a:r>
              <a:rPr b="1" lang="ro" sz="1300">
                <a:solidFill>
                  <a:schemeClr val="accent3"/>
                </a:solidFill>
              </a:rPr>
              <a:t>operatorul de încrucișare</a:t>
            </a:r>
            <a:r>
              <a:rPr lang="ro" sz="1300"/>
              <a:t> pentru (unii) indivizi din </a:t>
            </a:r>
            <a:r>
              <a:rPr b="1" lang="ro" sz="1300"/>
              <a:t>P</a:t>
            </a:r>
            <a:r>
              <a:rPr b="1" baseline="30000" lang="ro" sz="1300"/>
              <a:t>1</a:t>
            </a:r>
            <a:r>
              <a:rPr b="1" lang="ro" sz="1300"/>
              <a:t>(t)</a:t>
            </a:r>
            <a:r>
              <a:rPr lang="ro" sz="1300"/>
              <a:t> obținând populația intermediară </a:t>
            </a:r>
            <a:r>
              <a:rPr b="1" lang="ro" sz="1300"/>
              <a:t>P</a:t>
            </a:r>
            <a:r>
              <a:rPr b="1" baseline="30000" lang="ro" sz="1300"/>
              <a:t>2</a:t>
            </a:r>
            <a:r>
              <a:rPr b="1" lang="ro" sz="1300"/>
              <a:t>(t)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lang="ro" sz="1300">
                <a:solidFill>
                  <a:schemeClr val="lt1"/>
                </a:solidFill>
              </a:rPr>
              <a:t>aplicăm operatorul de mutație peste (unii) indivizi din </a:t>
            </a:r>
            <a:r>
              <a:rPr b="1" lang="ro" sz="1300">
                <a:solidFill>
                  <a:schemeClr val="lt1"/>
                </a:solidFill>
              </a:rPr>
              <a:t>P</a:t>
            </a:r>
            <a:r>
              <a:rPr b="1" baseline="30000" lang="ro" sz="1300">
                <a:solidFill>
                  <a:schemeClr val="lt1"/>
                </a:solidFill>
              </a:rPr>
              <a:t>2</a:t>
            </a:r>
            <a:r>
              <a:rPr b="1" lang="ro" sz="1300">
                <a:solidFill>
                  <a:schemeClr val="lt1"/>
                </a:solidFill>
              </a:rPr>
              <a:t>(t) </a:t>
            </a:r>
            <a:r>
              <a:rPr lang="ro" sz="1300">
                <a:solidFill>
                  <a:schemeClr val="lt1"/>
                </a:solidFill>
              </a:rPr>
              <a:t>obținând populația </a:t>
            </a:r>
            <a:r>
              <a:rPr b="1" lang="ro" sz="1300">
                <a:solidFill>
                  <a:schemeClr val="lt1"/>
                </a:solidFill>
              </a:rPr>
              <a:t>P(t+1)</a:t>
            </a:r>
            <a:endParaRPr b="1" sz="1300">
              <a:solidFill>
                <a:schemeClr val="lt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b="1" i="1" lang="ro" sz="1300">
                <a:solidFill>
                  <a:schemeClr val="lt1"/>
                </a:solidFill>
              </a:rPr>
              <a:t>opțional: la P(t+1) se adaugă elementul/elementele elitiste din P(t)</a:t>
            </a:r>
            <a:endParaRPr b="1" i="1"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i="1" lang="ro"/>
              <a:t>t=t+1</a:t>
            </a:r>
            <a:endParaRPr b="1" i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19" name="Google Shape;219;g119db7e6866_0_127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What are they used for?</a:t>
            </a:r>
            <a:endParaRPr/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Sunt utilizaţi în probleme de optim, pentru care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spaţiul de căutare a soluţiilor posibile este mare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nu se cunosc algoritmi exacţi mai rapizi  Furnizează o soluţie care nu este neapărat optimă.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Căutarea în spaţiul soluțiilor candidat – euristică, bazată pe principii ale evoluţiei în genetică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Denumirea lor se datorează preluării unor mecanisme din biologie: moştenirea genetică şi evoluţia naturală pentru populaţii de indivizi </a:t>
            </a:r>
            <a:endParaRPr b="1"/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19db7e6866_0_1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</a:t>
            </a:r>
            <a:endParaRPr/>
          </a:p>
        </p:txBody>
      </p:sp>
      <p:sp>
        <p:nvSpPr>
          <p:cNvPr id="225" name="Google Shape;225;g119db7e6866_0_133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t=0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Consideră, </a:t>
            </a:r>
            <a:r>
              <a:rPr b="1" lang="ro">
                <a:solidFill>
                  <a:schemeClr val="accent3"/>
                </a:solidFill>
              </a:rPr>
              <a:t>o populație inițială</a:t>
            </a:r>
            <a:r>
              <a:rPr b="1" lang="ro"/>
              <a:t> P(0): </a:t>
            </a:r>
            <a:r>
              <a:rPr b="1" lang="ro">
                <a:solidFill>
                  <a:schemeClr val="dk1"/>
                </a:solidFill>
              </a:rPr>
              <a:t>alegem aleator indivizi</a:t>
            </a:r>
            <a:r>
              <a:rPr b="1" lang="ro"/>
              <a:t> din intervalul D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Cât timp nu există </a:t>
            </a:r>
            <a:r>
              <a:rPr b="1" lang="ro">
                <a:solidFill>
                  <a:schemeClr val="dk1"/>
                </a:solidFill>
              </a:rPr>
              <a:t>condiția de terminare</a:t>
            </a:r>
            <a:r>
              <a:rPr b="1" lang="ro"/>
              <a:t>:</a:t>
            </a:r>
            <a:endParaRPr b="1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ro" sz="1300"/>
              <a:t>construim o populație nouă P(t+1) pe baza indivizilor din P(t) astfel: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1" lang="ro" sz="1300">
                <a:solidFill>
                  <a:schemeClr val="accent3"/>
                </a:solidFill>
              </a:rPr>
              <a:t>selecție</a:t>
            </a:r>
            <a:r>
              <a:rPr lang="ro" sz="1300"/>
              <a:t>: generează o populație intermediară </a:t>
            </a:r>
            <a:r>
              <a:rPr b="1" lang="ro" sz="1300"/>
              <a:t>P</a:t>
            </a:r>
            <a:r>
              <a:rPr b="1" baseline="30000" lang="ro" sz="1300"/>
              <a:t>1</a:t>
            </a:r>
            <a:r>
              <a:rPr b="1" lang="ro" sz="1300"/>
              <a:t>(t)</a:t>
            </a:r>
            <a:r>
              <a:rPr lang="ro" sz="1300"/>
              <a:t> selectând indivizi din </a:t>
            </a:r>
            <a:r>
              <a:rPr b="1" lang="ro" sz="1300"/>
              <a:t>P(t) </a:t>
            </a:r>
            <a:r>
              <a:rPr lang="ro" sz="1300"/>
              <a:t>după un anumit </a:t>
            </a:r>
            <a:r>
              <a:rPr b="1" lang="ro" sz="1300">
                <a:solidFill>
                  <a:schemeClr val="dk1"/>
                </a:solidFill>
              </a:rPr>
              <a:t>criteriu de selecție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ro" sz="1300"/>
              <a:t>aplicăm </a:t>
            </a:r>
            <a:r>
              <a:rPr b="1" lang="ro" sz="1300">
                <a:solidFill>
                  <a:schemeClr val="accent3"/>
                </a:solidFill>
              </a:rPr>
              <a:t>operatorul de încrucișare</a:t>
            </a:r>
            <a:r>
              <a:rPr lang="ro" sz="1300"/>
              <a:t> pentru (unii) indivizi din </a:t>
            </a:r>
            <a:r>
              <a:rPr b="1" lang="ro" sz="1300"/>
              <a:t>P</a:t>
            </a:r>
            <a:r>
              <a:rPr b="1" baseline="30000" lang="ro" sz="1300"/>
              <a:t>1</a:t>
            </a:r>
            <a:r>
              <a:rPr b="1" lang="ro" sz="1300"/>
              <a:t>(t)</a:t>
            </a:r>
            <a:r>
              <a:rPr lang="ro" sz="1300"/>
              <a:t> obținând populația intermediară </a:t>
            </a:r>
            <a:r>
              <a:rPr b="1" lang="ro" sz="1300"/>
              <a:t>P</a:t>
            </a:r>
            <a:r>
              <a:rPr b="1" baseline="30000" lang="ro" sz="1300"/>
              <a:t>2</a:t>
            </a:r>
            <a:r>
              <a:rPr b="1" lang="ro" sz="1300"/>
              <a:t>(t)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ro" sz="1300"/>
              <a:t>aplicăm operatorul de mutație peste (unii) indivizi din </a:t>
            </a:r>
            <a:r>
              <a:rPr b="1" lang="ro" sz="1300"/>
              <a:t>P</a:t>
            </a:r>
            <a:r>
              <a:rPr b="1" baseline="30000" lang="ro" sz="1300"/>
              <a:t>2</a:t>
            </a:r>
            <a:r>
              <a:rPr b="1" lang="ro" sz="1300"/>
              <a:t>(t) </a:t>
            </a:r>
            <a:r>
              <a:rPr lang="ro" sz="1300"/>
              <a:t>obținând populația </a:t>
            </a:r>
            <a:r>
              <a:rPr b="1" lang="ro" sz="1300"/>
              <a:t>P(t+1)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</a:pPr>
            <a:r>
              <a:rPr b="1" i="1" lang="ro" sz="1300">
                <a:solidFill>
                  <a:schemeClr val="lt1"/>
                </a:solidFill>
              </a:rPr>
              <a:t>opțional: la P(t+1) se adaugă elementul/elementele elitiste din P(t)</a:t>
            </a:r>
            <a:endParaRPr b="1" i="1"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i="1" lang="ro"/>
              <a:t>t=t+1</a:t>
            </a:r>
            <a:endParaRPr b="1" i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26" name="Google Shape;226;g119db7e6866_0_133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9db7e6866_0_1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</a:t>
            </a:r>
            <a:endParaRPr/>
          </a:p>
        </p:txBody>
      </p:sp>
      <p:sp>
        <p:nvSpPr>
          <p:cNvPr id="232" name="Google Shape;232;g119db7e6866_0_139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t=0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Consideră, </a:t>
            </a:r>
            <a:r>
              <a:rPr b="1" lang="ro">
                <a:solidFill>
                  <a:schemeClr val="accent3"/>
                </a:solidFill>
              </a:rPr>
              <a:t>o populație inițială</a:t>
            </a:r>
            <a:r>
              <a:rPr b="1" lang="ro"/>
              <a:t> P(0): </a:t>
            </a:r>
            <a:r>
              <a:rPr b="1" lang="ro">
                <a:solidFill>
                  <a:schemeClr val="dk1"/>
                </a:solidFill>
              </a:rPr>
              <a:t>alegem aleator indivizi</a:t>
            </a:r>
            <a:r>
              <a:rPr b="1" lang="ro"/>
              <a:t> din intervalul D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Cât timp nu există </a:t>
            </a:r>
            <a:r>
              <a:rPr b="1" lang="ro">
                <a:solidFill>
                  <a:schemeClr val="dk1"/>
                </a:solidFill>
              </a:rPr>
              <a:t>condiția de terminare</a:t>
            </a:r>
            <a:r>
              <a:rPr b="1" lang="ro"/>
              <a:t>:</a:t>
            </a:r>
            <a:endParaRPr b="1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ro" sz="1300"/>
              <a:t>construim o populație nouă P(t+1) pe baza indivizilor din P(t) astfel: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1" lang="ro" sz="1300">
                <a:solidFill>
                  <a:schemeClr val="accent3"/>
                </a:solidFill>
              </a:rPr>
              <a:t>selecție</a:t>
            </a:r>
            <a:r>
              <a:rPr lang="ro" sz="1300"/>
              <a:t>: generează o populație intermediară </a:t>
            </a:r>
            <a:r>
              <a:rPr b="1" lang="ro" sz="1300"/>
              <a:t>P</a:t>
            </a:r>
            <a:r>
              <a:rPr b="1" baseline="30000" lang="ro" sz="1300"/>
              <a:t>1</a:t>
            </a:r>
            <a:r>
              <a:rPr b="1" lang="ro" sz="1300"/>
              <a:t>(t)</a:t>
            </a:r>
            <a:r>
              <a:rPr lang="ro" sz="1300"/>
              <a:t> selectând indivizi din </a:t>
            </a:r>
            <a:r>
              <a:rPr b="1" lang="ro" sz="1300"/>
              <a:t>P(t) </a:t>
            </a:r>
            <a:r>
              <a:rPr lang="ro" sz="1300"/>
              <a:t>după un anumit </a:t>
            </a:r>
            <a:r>
              <a:rPr b="1" lang="ro" sz="1300">
                <a:solidFill>
                  <a:schemeClr val="dk1"/>
                </a:solidFill>
              </a:rPr>
              <a:t>criteriu de selecție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ro" sz="1300"/>
              <a:t>aplicăm </a:t>
            </a:r>
            <a:r>
              <a:rPr b="1" lang="ro" sz="1300">
                <a:solidFill>
                  <a:schemeClr val="accent3"/>
                </a:solidFill>
              </a:rPr>
              <a:t>operatorul de încrucișare</a:t>
            </a:r>
            <a:r>
              <a:rPr lang="ro" sz="1300"/>
              <a:t> pentru (unii) indivizi din </a:t>
            </a:r>
            <a:r>
              <a:rPr b="1" lang="ro" sz="1300"/>
              <a:t>P</a:t>
            </a:r>
            <a:r>
              <a:rPr b="1" baseline="30000" lang="ro" sz="1300"/>
              <a:t>1</a:t>
            </a:r>
            <a:r>
              <a:rPr b="1" lang="ro" sz="1300"/>
              <a:t>(t)</a:t>
            </a:r>
            <a:r>
              <a:rPr lang="ro" sz="1300"/>
              <a:t> obținând populația intermediară </a:t>
            </a:r>
            <a:r>
              <a:rPr b="1" lang="ro" sz="1300"/>
              <a:t>P</a:t>
            </a:r>
            <a:r>
              <a:rPr b="1" baseline="30000" lang="ro" sz="1300"/>
              <a:t>2</a:t>
            </a:r>
            <a:r>
              <a:rPr b="1" lang="ro" sz="1300"/>
              <a:t>(t)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ro" sz="1300"/>
              <a:t>aplicăm operatorul de mutație peste (unii) indivizi din </a:t>
            </a:r>
            <a:r>
              <a:rPr b="1" lang="ro" sz="1300"/>
              <a:t>P</a:t>
            </a:r>
            <a:r>
              <a:rPr b="1" baseline="30000" lang="ro" sz="1300"/>
              <a:t>2</a:t>
            </a:r>
            <a:r>
              <a:rPr b="1" lang="ro" sz="1300"/>
              <a:t>(t) </a:t>
            </a:r>
            <a:r>
              <a:rPr lang="ro" sz="1300"/>
              <a:t>obținând populația </a:t>
            </a:r>
            <a:r>
              <a:rPr b="1" lang="ro" sz="1300"/>
              <a:t>P(t+1)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1" i="1" lang="ro" sz="1300"/>
              <a:t>opțional: la P(t+1) se adaugă elementul/elementele elitiste din P(t)</a:t>
            </a:r>
            <a:endParaRPr b="1" i="1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i="1" lang="ro"/>
              <a:t>t=t+1</a:t>
            </a:r>
            <a:endParaRPr b="1" i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33" name="Google Shape;233;g119db7e6866_0_139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"/>
          <p:cNvSpPr txBox="1"/>
          <p:nvPr>
            <p:ph type="title"/>
          </p:nvPr>
        </p:nvSpPr>
        <p:spPr>
          <a:xfrm>
            <a:off x="729450" y="1318650"/>
            <a:ext cx="52806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Exemplu: maximizarea unei funcții pozitive</a:t>
            </a:r>
            <a:endParaRPr/>
          </a:p>
        </p:txBody>
      </p:sp>
      <p:sp>
        <p:nvSpPr>
          <p:cNvPr id="239" name="Google Shape;239;p3"/>
          <p:cNvSpPr txBox="1"/>
          <p:nvPr>
            <p:ph idx="1" type="body"/>
          </p:nvPr>
        </p:nvSpPr>
        <p:spPr>
          <a:xfrm>
            <a:off x="729450" y="2329475"/>
            <a:ext cx="7688700" cy="24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Date de intrare + parametri de control</a:t>
            </a:r>
            <a:r>
              <a:rPr b="1" lang="ro"/>
              <a:t>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 intervalul [a, b]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precizia p (numărul de zecimale)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dimensiunea populației n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numărul de generații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probabilitatea de încrucișare </a:t>
            </a:r>
            <a:r>
              <a:rPr b="1" lang="ro">
                <a:solidFill>
                  <a:schemeClr val="dk1"/>
                </a:solidFill>
              </a:rPr>
              <a:t>pc </a:t>
            </a:r>
            <a:endParaRPr b="1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probabilitatea de mutație </a:t>
            </a:r>
            <a:r>
              <a:rPr b="1" lang="ro">
                <a:solidFill>
                  <a:schemeClr val="dk1"/>
                </a:solidFill>
              </a:rPr>
              <a:t>pm</a:t>
            </a:r>
            <a:endParaRPr b="1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40" name="Google Shape;240;p3"/>
          <p:cNvPicPr preferRelativeResize="0"/>
          <p:nvPr/>
        </p:nvPicPr>
        <p:blipFill rotWithShape="1">
          <a:blip r:embed="rId3">
            <a:alphaModFix/>
          </a:blip>
          <a:srcRect b="9239" l="0" r="0" t="0"/>
          <a:stretch/>
        </p:blipFill>
        <p:spPr>
          <a:xfrm>
            <a:off x="6010075" y="529225"/>
            <a:ext cx="3074924" cy="204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19db7e6866_0_15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Populația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246" name="Google Shape;246;g119db7e6866_0_153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Dimensiune</a:t>
            </a:r>
            <a:r>
              <a:rPr b="1" lang="ro"/>
              <a:t> (număr de cromozomi) :  </a:t>
            </a:r>
            <a:br>
              <a:rPr b="1" lang="ro"/>
            </a:br>
            <a:r>
              <a:rPr b="1" lang="ro"/>
              <a:t>	</a:t>
            </a:r>
            <a:r>
              <a:rPr b="1" lang="ro" sz="1300">
                <a:solidFill>
                  <a:schemeClr val="dk1"/>
                </a:solidFill>
              </a:rPr>
              <a:t>n</a:t>
            </a:r>
            <a:r>
              <a:rPr b="1" lang="ro" sz="1300"/>
              <a:t> - fixă, dată  </a:t>
            </a:r>
            <a:br>
              <a:rPr b="1" lang="ro" sz="1300"/>
            </a:br>
            <a:r>
              <a:rPr b="1" lang="ro" sz="1300"/>
              <a:t>	constantă pe parcursul algoritmului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br>
              <a:rPr b="1" lang="ro" sz="1300"/>
            </a:br>
            <a:r>
              <a:rPr b="1" lang="ro" sz="1300"/>
              <a:t>	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47" name="Google Shape;247;g119db7e6866_0_153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19db7e6866_0_16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Populația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253" name="Google Shape;253;g119db7e6866_0_168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Dimensiune</a:t>
            </a:r>
            <a:r>
              <a:rPr b="1" lang="ro"/>
              <a:t> (număr de cromozomi) :  </a:t>
            </a:r>
            <a:br>
              <a:rPr b="1" lang="ro"/>
            </a:br>
            <a:r>
              <a:rPr b="1" lang="ro"/>
              <a:t>	</a:t>
            </a:r>
            <a:r>
              <a:rPr b="1" lang="ro" sz="1300">
                <a:solidFill>
                  <a:schemeClr val="dk1"/>
                </a:solidFill>
              </a:rPr>
              <a:t>n</a:t>
            </a:r>
            <a:r>
              <a:rPr b="1" lang="ro" sz="1300"/>
              <a:t> - fixă, dată  </a:t>
            </a:r>
            <a:br>
              <a:rPr b="1" lang="ro" sz="1300"/>
            </a:br>
            <a:r>
              <a:rPr b="1" lang="ro" sz="1300"/>
              <a:t>	constantă pe parcursul algoritmului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Codificare </a:t>
            </a:r>
            <a:r>
              <a:rPr b="1" lang="ro"/>
              <a:t>= cum asociem unei configurații din spațiul de căutare un cromozom</a:t>
            </a:r>
            <a:br>
              <a:rPr b="1" lang="ro"/>
            </a:br>
            <a:r>
              <a:rPr b="1" lang="ro"/>
              <a:t>		În general: codificare binară, lungime fixă</a:t>
            </a:r>
            <a:br>
              <a:rPr b="1" lang="ro" sz="1300"/>
            </a:br>
            <a:r>
              <a:rPr b="1" lang="ro" sz="1300"/>
              <a:t>	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54" name="Google Shape;254;g119db7e6866_0_168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19db7e6866_0_16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Populația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260" name="Google Shape;260;g119db7e6866_0_162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Dimensiune</a:t>
            </a:r>
            <a:r>
              <a:rPr b="1" lang="ro"/>
              <a:t> (număr de cromozomi) :  </a:t>
            </a:r>
            <a:br>
              <a:rPr b="1" lang="ro"/>
            </a:br>
            <a:r>
              <a:rPr b="1" lang="ro"/>
              <a:t>	</a:t>
            </a:r>
            <a:r>
              <a:rPr b="1" lang="ro" sz="1300">
                <a:solidFill>
                  <a:schemeClr val="dk1"/>
                </a:solidFill>
              </a:rPr>
              <a:t>n</a:t>
            </a:r>
            <a:r>
              <a:rPr b="1" lang="ro" sz="1300"/>
              <a:t> - fixă, dată  </a:t>
            </a:r>
            <a:br>
              <a:rPr b="1" lang="ro" sz="1300"/>
            </a:br>
            <a:r>
              <a:rPr b="1" lang="ro" sz="1300"/>
              <a:t>	constantă pe parcursul algoritmului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Codificare </a:t>
            </a:r>
            <a:r>
              <a:rPr b="1" lang="ro"/>
              <a:t>= cum asociem unei configurații din spațiul de căutare un cromozom</a:t>
            </a:r>
            <a:br>
              <a:rPr b="1" lang="ro"/>
            </a:br>
            <a:r>
              <a:rPr b="1" lang="ro"/>
              <a:t>		În general: codificare binară, lungime fixă</a:t>
            </a:r>
            <a:br>
              <a:rPr b="1" lang="ro" sz="1300"/>
            </a:br>
            <a:r>
              <a:rPr b="1" lang="ro" sz="1300"/>
              <a:t>	</a:t>
            </a:r>
            <a:endParaRPr b="1" sz="1300"/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Cum calculăm lungimea pentru puncte din D = [a,b] ?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61" name="Google Shape;261;g119db7e6866_0_162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19db7e6866_0_17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Populația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267" name="Google Shape;267;g119db7e6866_0_176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Dimensiune</a:t>
            </a:r>
            <a:r>
              <a:rPr b="1" lang="ro"/>
              <a:t> (număr de cromozomi) :  </a:t>
            </a:r>
            <a:br>
              <a:rPr b="1" lang="ro"/>
            </a:br>
            <a:r>
              <a:rPr b="1" lang="ro"/>
              <a:t>	</a:t>
            </a:r>
            <a:r>
              <a:rPr b="1" lang="ro" sz="1300">
                <a:solidFill>
                  <a:schemeClr val="dk1"/>
                </a:solidFill>
              </a:rPr>
              <a:t>n</a:t>
            </a:r>
            <a:r>
              <a:rPr b="1" lang="ro" sz="1300"/>
              <a:t> - fixă, dată  </a:t>
            </a:r>
            <a:br>
              <a:rPr b="1" lang="ro" sz="1300"/>
            </a:br>
            <a:r>
              <a:rPr b="1" lang="ro" sz="1300"/>
              <a:t>	constantă pe parcursul algoritmului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Codificare </a:t>
            </a:r>
            <a:r>
              <a:rPr b="1" lang="ro"/>
              <a:t>= cum asociem unei configurații din spațiul de căutare un cromozom</a:t>
            </a:r>
            <a:br>
              <a:rPr b="1" lang="ro"/>
            </a:br>
            <a:r>
              <a:rPr b="1" lang="ro"/>
              <a:t>		În general: codificare binară, lungime fixă</a:t>
            </a:r>
            <a:br>
              <a:rPr b="1" lang="ro" sz="1300"/>
            </a:br>
            <a:r>
              <a:rPr b="1" lang="ro" sz="1300"/>
              <a:t>	</a:t>
            </a:r>
            <a:endParaRPr b="1" sz="1300"/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Cum calculăm lungimea pentru puncte din D = [a,b]? </a:t>
            </a:r>
            <a:br>
              <a:rPr b="1" lang="ro"/>
            </a:br>
            <a:r>
              <a:rPr b="1" lang="ro"/>
              <a:t>	Depinde de nivelul de discretizare al intervalului [a,b]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68" name="Google Shape;268;g119db7e6866_0_176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19db7e6866_0_18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Codificare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274" name="Google Shape;274;g119db7e6866_0_183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Codificare </a:t>
            </a:r>
            <a:r>
              <a:rPr b="1" lang="ro"/>
              <a:t>= cum asociem unei configurații din spațiul de căutare un cromozom </a:t>
            </a:r>
            <a:br>
              <a:rPr b="1" lang="ro"/>
            </a:br>
            <a:r>
              <a:rPr b="1" lang="ro"/>
              <a:t>		În general: codificare binară, lungime fixă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</a:t>
            </a:r>
            <a:r>
              <a:rPr b="1" lang="ro">
                <a:solidFill>
                  <a:schemeClr val="dk1"/>
                </a:solidFill>
              </a:rPr>
              <a:t>D = [a,b]</a:t>
            </a:r>
            <a:r>
              <a:rPr b="1" lang="ro"/>
              <a:t> și o precizie </a:t>
            </a:r>
            <a:r>
              <a:rPr b="1" lang="ro">
                <a:solidFill>
                  <a:schemeClr val="dk1"/>
                </a:solidFill>
              </a:rPr>
              <a:t>p</a:t>
            </a:r>
            <a:r>
              <a:rPr b="1" lang="ro"/>
              <a:t> dată (ca număr de zecimale): </a:t>
            </a:r>
            <a:endParaRPr b="1"/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discretizarea intervalului =&gt; (b-a)x10</a:t>
            </a:r>
            <a:r>
              <a:rPr b="1" baseline="30000" lang="ro"/>
              <a:t>p</a:t>
            </a:r>
            <a:r>
              <a:rPr b="1" lang="ro"/>
              <a:t> subintervale (elemente)</a:t>
            </a:r>
            <a:endParaRPr b="1"/>
          </a:p>
        </p:txBody>
      </p:sp>
      <p:pic>
        <p:nvPicPr>
          <p:cNvPr id="275" name="Google Shape;275;g119db7e6866_0_183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119db7e6866_0_1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35900" y="3059401"/>
            <a:ext cx="692626" cy="69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19db7e6866_0_19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Codificare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282" name="Google Shape;282;g119db7e6866_0_194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Codificare </a:t>
            </a:r>
            <a:r>
              <a:rPr b="1" lang="ro"/>
              <a:t>= cum asociem unei configurații din spațiul de căutare un cromozom </a:t>
            </a:r>
            <a:br>
              <a:rPr b="1" lang="ro"/>
            </a:br>
            <a:r>
              <a:rPr b="1" lang="ro"/>
              <a:t>		În general: codificare binară, lungime fixă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</a:t>
            </a:r>
            <a:r>
              <a:rPr b="1" lang="ro">
                <a:solidFill>
                  <a:schemeClr val="dk1"/>
                </a:solidFill>
              </a:rPr>
              <a:t>D = [a,b]</a:t>
            </a:r>
            <a:r>
              <a:rPr b="1" lang="ro"/>
              <a:t> și o precizie </a:t>
            </a:r>
            <a:r>
              <a:rPr b="1" lang="ro">
                <a:solidFill>
                  <a:schemeClr val="dk1"/>
                </a:solidFill>
              </a:rPr>
              <a:t>p</a:t>
            </a:r>
            <a:r>
              <a:rPr b="1" lang="ro"/>
              <a:t> dată (ca număr de zecimale): </a:t>
            </a:r>
            <a:endParaRPr b="1"/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discretizarea intervalului =&gt; </a:t>
            </a:r>
            <a:r>
              <a:rPr b="1" lang="ro">
                <a:solidFill>
                  <a:schemeClr val="dk1"/>
                </a:solidFill>
              </a:rPr>
              <a:t>(b-a)x10</a:t>
            </a:r>
            <a:r>
              <a:rPr b="1" baseline="30000" lang="ro">
                <a:solidFill>
                  <a:schemeClr val="dk1"/>
                </a:solidFill>
              </a:rPr>
              <a:t>p</a:t>
            </a:r>
            <a:r>
              <a:rPr b="1" lang="ro">
                <a:solidFill>
                  <a:schemeClr val="dk1"/>
                </a:solidFill>
              </a:rPr>
              <a:t> </a:t>
            </a:r>
            <a:r>
              <a:rPr b="1" lang="ro"/>
              <a:t>subintervale (elemente)</a:t>
            </a:r>
            <a:endParaRPr b="1"/>
          </a:p>
        </p:txBody>
      </p:sp>
      <p:pic>
        <p:nvPicPr>
          <p:cNvPr id="283" name="Google Shape;283;g119db7e6866_0_194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19db7e6866_0_20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Codificare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289" name="Google Shape;289;g119db7e6866_0_201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Codificare </a:t>
            </a:r>
            <a:r>
              <a:rPr b="1" lang="ro"/>
              <a:t>= cum asociem unei configurații din spațiul de căutare un cromozom </a:t>
            </a:r>
            <a:br>
              <a:rPr b="1" lang="ro"/>
            </a:br>
            <a:r>
              <a:rPr b="1" lang="ro"/>
              <a:t>		În general: codificare binară, lungime fixă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</a:t>
            </a:r>
            <a:r>
              <a:rPr b="1" lang="ro">
                <a:solidFill>
                  <a:schemeClr val="dk1"/>
                </a:solidFill>
              </a:rPr>
              <a:t>D = [a,b]</a:t>
            </a:r>
            <a:r>
              <a:rPr b="1" lang="ro"/>
              <a:t> și o precizie </a:t>
            </a:r>
            <a:r>
              <a:rPr b="1" lang="ro">
                <a:solidFill>
                  <a:schemeClr val="dk1"/>
                </a:solidFill>
              </a:rPr>
              <a:t>p</a:t>
            </a:r>
            <a:r>
              <a:rPr b="1" lang="ro"/>
              <a:t> dată (ca număr de zecimale): </a:t>
            </a:r>
            <a:endParaRPr b="1"/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discretizarea intervalului =&gt; </a:t>
            </a:r>
            <a:r>
              <a:rPr b="1" lang="ro">
                <a:solidFill>
                  <a:schemeClr val="dk1"/>
                </a:solidFill>
              </a:rPr>
              <a:t>(b-a)x10</a:t>
            </a:r>
            <a:r>
              <a:rPr b="1" baseline="30000" lang="ro">
                <a:solidFill>
                  <a:schemeClr val="dk1"/>
                </a:solidFill>
              </a:rPr>
              <a:t>p</a:t>
            </a:r>
            <a:r>
              <a:rPr b="1" lang="ro">
                <a:solidFill>
                  <a:schemeClr val="dk1"/>
                </a:solidFill>
              </a:rPr>
              <a:t> </a:t>
            </a:r>
            <a:r>
              <a:rPr b="1" lang="ro"/>
              <a:t>subintervale (elemente)</a:t>
            </a:r>
            <a:endParaRPr b="1"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lungimea cromozomului este:</a:t>
            </a:r>
            <a:endParaRPr b="1"/>
          </a:p>
        </p:txBody>
      </p:sp>
      <p:pic>
        <p:nvPicPr>
          <p:cNvPr id="290" name="Google Shape;290;g119db7e6866_0_201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g119db7e6866_0_20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11575" y="3658825"/>
            <a:ext cx="1419425" cy="14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19db7e6866_0_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What are they used for?</a:t>
            </a:r>
            <a:endParaRPr/>
          </a:p>
        </p:txBody>
      </p:sp>
      <p:sp>
        <p:nvSpPr>
          <p:cNvPr id="101" name="Google Shape;101;g119db7e6866_0_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Aplicații 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Robotică, bioinformatică, inginerie 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Probleme de trafic, rutare, proiectare 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Criptare, code-breaking 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Teoria jocurilor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 Clustering  etc</a:t>
            </a:r>
            <a:endParaRPr b="1"/>
          </a:p>
        </p:txBody>
      </p:sp>
      <p:pic>
        <p:nvPicPr>
          <p:cNvPr id="102" name="Google Shape;102;g119db7e6866_0_3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19db7e6866_0_20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Codificare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297" name="Google Shape;297;g119db7e6866_0_208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Codificare </a:t>
            </a:r>
            <a:r>
              <a:rPr b="1" lang="ro"/>
              <a:t>= cum asociem unei configurații din spațiul de căutare un cromozom </a:t>
            </a:r>
            <a:br>
              <a:rPr b="1" lang="ro"/>
            </a:br>
            <a:r>
              <a:rPr b="1" lang="ro"/>
              <a:t>		În general: codificare binară, lungime fixă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</a:t>
            </a:r>
            <a:r>
              <a:rPr b="1" lang="ro">
                <a:solidFill>
                  <a:schemeClr val="dk1"/>
                </a:solidFill>
              </a:rPr>
              <a:t>D = [a,b]</a:t>
            </a:r>
            <a:r>
              <a:rPr b="1" lang="ro"/>
              <a:t> și o precizie </a:t>
            </a:r>
            <a:r>
              <a:rPr b="1" lang="ro">
                <a:solidFill>
                  <a:schemeClr val="dk1"/>
                </a:solidFill>
              </a:rPr>
              <a:t>p</a:t>
            </a:r>
            <a:r>
              <a:rPr b="1" lang="ro"/>
              <a:t> dată (ca număr de zecimale): </a:t>
            </a:r>
            <a:endParaRPr b="1"/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discretizarea intervalului =&gt; </a:t>
            </a:r>
            <a:r>
              <a:rPr b="1" lang="ro">
                <a:solidFill>
                  <a:schemeClr val="dk1"/>
                </a:solidFill>
              </a:rPr>
              <a:t>(b-a)x10</a:t>
            </a:r>
            <a:r>
              <a:rPr b="1" baseline="30000" lang="ro">
                <a:solidFill>
                  <a:schemeClr val="dk1"/>
                </a:solidFill>
              </a:rPr>
              <a:t>p</a:t>
            </a:r>
            <a:r>
              <a:rPr b="1" lang="ro">
                <a:solidFill>
                  <a:schemeClr val="dk1"/>
                </a:solidFill>
              </a:rPr>
              <a:t> </a:t>
            </a:r>
            <a:r>
              <a:rPr b="1" lang="ro"/>
              <a:t>subintervale (elemente)</a:t>
            </a:r>
            <a:endParaRPr b="1"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lungimea cromozomului este: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298" name="Google Shape;298;g119db7e6866_0_208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g119db7e6866_0_20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36425" y="3683900"/>
            <a:ext cx="4334554" cy="36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9db7e6866_0_2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Codificare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05" name="Google Shape;305;g119db7e6866_0_216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Codificare </a:t>
            </a:r>
            <a:r>
              <a:rPr b="1" lang="ro"/>
              <a:t>= cum asociem unei configurații din spațiul de căutare un cromozom </a:t>
            </a:r>
            <a:br>
              <a:rPr b="1" lang="ro"/>
            </a:br>
            <a:r>
              <a:rPr b="1" lang="ro"/>
              <a:t>		În general: codificare binară, lungime fixă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Pentru </a:t>
            </a:r>
            <a:r>
              <a:rPr b="1" lang="ro">
                <a:solidFill>
                  <a:schemeClr val="dk1"/>
                </a:solidFill>
              </a:rPr>
              <a:t>D = [a,b]</a:t>
            </a:r>
            <a:r>
              <a:rPr b="1" lang="ro"/>
              <a:t> și o precizie </a:t>
            </a:r>
            <a:r>
              <a:rPr b="1" lang="ro">
                <a:solidFill>
                  <a:schemeClr val="dk1"/>
                </a:solidFill>
              </a:rPr>
              <a:t>p</a:t>
            </a:r>
            <a:r>
              <a:rPr b="1" lang="ro"/>
              <a:t> dată (ca număr de zecimale): </a:t>
            </a:r>
            <a:endParaRPr b="1"/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discretizarea intervalului =&gt; </a:t>
            </a:r>
            <a:r>
              <a:rPr b="1" lang="ro">
                <a:solidFill>
                  <a:schemeClr val="dk1"/>
                </a:solidFill>
              </a:rPr>
              <a:t>(b-a)x10</a:t>
            </a:r>
            <a:r>
              <a:rPr b="1" baseline="30000" lang="ro">
                <a:solidFill>
                  <a:schemeClr val="dk1"/>
                </a:solidFill>
              </a:rPr>
              <a:t>p</a:t>
            </a:r>
            <a:r>
              <a:rPr b="1" lang="ro">
                <a:solidFill>
                  <a:schemeClr val="dk1"/>
                </a:solidFill>
              </a:rPr>
              <a:t> </a:t>
            </a:r>
            <a:r>
              <a:rPr b="1" lang="ro"/>
              <a:t>subintervale (elemente)</a:t>
            </a:r>
            <a:endParaRPr b="1"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lungimea cromozomului este: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valoarea codificată din D=[a,b] – translație liniară </a:t>
            </a:r>
            <a:endParaRPr b="1"/>
          </a:p>
        </p:txBody>
      </p:sp>
      <p:pic>
        <p:nvPicPr>
          <p:cNvPr id="306" name="Google Shape;306;g119db7e6866_0_216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g119db7e6866_0_2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36425" y="3683900"/>
            <a:ext cx="4334554" cy="3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g119db7e6866_0_2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36425" y="4447950"/>
            <a:ext cx="2340700" cy="4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19db7e6866_0_2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Populație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14" name="Google Shape;314;g119db7e6866_0_225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Populația inițială se generează aleator</a:t>
            </a:r>
            <a:endParaRPr b="1"/>
          </a:p>
        </p:txBody>
      </p:sp>
      <p:pic>
        <p:nvPicPr>
          <p:cNvPr id="315" name="Google Shape;315;g119db7e6866_0_225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19db7e6866_0_2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Funcția de fitness 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21" name="Google Shape;321;g119db7e6866_0_233"/>
          <p:cNvSpPr txBox="1"/>
          <p:nvPr>
            <p:ph idx="1" type="body"/>
          </p:nvPr>
        </p:nvSpPr>
        <p:spPr>
          <a:xfrm>
            <a:off x="729450" y="1789050"/>
            <a:ext cx="76887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se pot folosi distanțe cunoscute (euclidiană, Hamming) 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pentru problema de maxim funcția este chiar f </a:t>
            </a:r>
            <a:endParaRPr b="1"/>
          </a:p>
        </p:txBody>
      </p:sp>
      <p:pic>
        <p:nvPicPr>
          <p:cNvPr id="322" name="Google Shape;322;g119db7e6866_0_2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58325" y="479750"/>
            <a:ext cx="3185676" cy="168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19db7e6866_0_2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Selecția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28" name="Google Shape;328;g119db7e6866_0_241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determinarea unei populații intermediare, ce conține indivizi care vor fi supuși operatorilor genetici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b="1" lang="ro" sz="1700"/>
              <a:t>Selecție proporțională  </a:t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ro" sz="1700"/>
              <a:t>Selecție elitistă  </a:t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ro" sz="1700"/>
              <a:t>Selecție turneu  </a:t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ro" sz="1700"/>
              <a:t>Selecție bazată pe ordonare</a:t>
            </a:r>
            <a:endParaRPr b="1" sz="1700"/>
          </a:p>
        </p:txBody>
      </p:sp>
      <p:pic>
        <p:nvPicPr>
          <p:cNvPr id="329" name="Google Shape;329;g119db7e6866_0_2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4575" y="464900"/>
            <a:ext cx="1740574" cy="174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19db7e6866_0_25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Selecția proporțională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35" name="Google Shape;335;g119db7e6866_0_250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Presupunem P(t)={X1 ,…,Xn } 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asociem fiecărui individ Xi o probabilitate pi de a fi selectat, în funcție de performanța acestuia (dată de funcția de fitness f)</a:t>
            </a:r>
            <a:endParaRPr b="1" sz="1700">
              <a:solidFill>
                <a:schemeClr val="dk2"/>
              </a:solidFill>
            </a:endParaRPr>
          </a:p>
        </p:txBody>
      </p:sp>
      <p:pic>
        <p:nvPicPr>
          <p:cNvPr id="336" name="Google Shape;336;g119db7e6866_0_2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4575" y="464900"/>
            <a:ext cx="1740574" cy="174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g119db7e6866_0_2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39525" y="2723938"/>
            <a:ext cx="1419425" cy="14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19db7e6866_0_25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Selecția proporțională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43" name="Google Shape;343;g119db7e6866_0_258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Presupunem P(t)={X1 ,…,Xn } 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asociem fiecărui individ Xi o probabilitate pi de a fi selectat, în funcție de performanța acestuia (dată de funcția de fitness f)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344" name="Google Shape;344;g119db7e6866_0_2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4575" y="464900"/>
            <a:ext cx="1740574" cy="174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g119db7e6866_0_2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6925" y="2735620"/>
            <a:ext cx="4450050" cy="125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19db7e6866_0_26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Selecția proporțională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51" name="Google Shape;351;g119db7e6866_0_266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Presupunem P(t)={X1 ,…,Xn } 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asociem fiecărui individ Xi o probabilitate pi de a fi selectat, în funcție de performanța acestuia (dată de funcția de fitness f)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folosind </a:t>
            </a:r>
            <a:r>
              <a:rPr b="1" lang="ro">
                <a:solidFill>
                  <a:schemeClr val="accent3"/>
                </a:solidFill>
              </a:rPr>
              <a:t>metoda ruletei</a:t>
            </a:r>
            <a:r>
              <a:rPr b="1" lang="ro">
                <a:solidFill>
                  <a:schemeClr val="dk2"/>
                </a:solidFill>
              </a:rPr>
              <a:t> selectăm n indivizi (!copii), cu distribuția de probabilitate (p1 , p2 , …, pn)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352" name="Google Shape;352;g119db7e6866_0_2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4575" y="464900"/>
            <a:ext cx="1740574" cy="174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g119db7e6866_0_2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6925" y="2735620"/>
            <a:ext cx="4450050" cy="125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19db7e6866_0_27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Selecția proporțională - metoda ruletei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59" name="Google Shape;359;g119db7e6866_0_274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Folosind metoda ruletei selectăm n indivizi (!copii), cu distribuția de probabilitate (p</a:t>
            </a:r>
            <a:r>
              <a:rPr b="1" baseline="-25000" lang="ro">
                <a:solidFill>
                  <a:schemeClr val="dk2"/>
                </a:solidFill>
              </a:rPr>
              <a:t>1</a:t>
            </a:r>
            <a:r>
              <a:rPr b="1" lang="ro">
                <a:solidFill>
                  <a:schemeClr val="dk2"/>
                </a:solidFill>
              </a:rPr>
              <a:t> , p</a:t>
            </a:r>
            <a:r>
              <a:rPr b="1" baseline="-25000" lang="ro">
                <a:solidFill>
                  <a:schemeClr val="dk2"/>
                </a:solidFill>
              </a:rPr>
              <a:t>2</a:t>
            </a:r>
            <a:r>
              <a:rPr b="1" lang="ro">
                <a:solidFill>
                  <a:schemeClr val="dk2"/>
                </a:solidFill>
              </a:rPr>
              <a:t> , …, p</a:t>
            </a:r>
            <a:r>
              <a:rPr b="1" baseline="-25000" lang="ro">
                <a:solidFill>
                  <a:schemeClr val="dk2"/>
                </a:solidFill>
              </a:rPr>
              <a:t>n</a:t>
            </a:r>
            <a:r>
              <a:rPr b="1" lang="ro">
                <a:solidFill>
                  <a:schemeClr val="dk2"/>
                </a:solidFill>
              </a:rPr>
              <a:t> )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Etapa de Selecție:</a:t>
            </a:r>
            <a:endParaRPr b="1">
              <a:solidFill>
                <a:schemeClr val="accent3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b="1" lang="ro">
                <a:solidFill>
                  <a:schemeClr val="dk2"/>
                </a:solidFill>
              </a:rPr>
              <a:t>P</a:t>
            </a:r>
            <a:r>
              <a:rPr b="1" baseline="30000" lang="ro">
                <a:solidFill>
                  <a:schemeClr val="dk2"/>
                </a:solidFill>
              </a:rPr>
              <a:t>1</a:t>
            </a:r>
            <a:r>
              <a:rPr b="1" lang="ro">
                <a:solidFill>
                  <a:schemeClr val="dk2"/>
                </a:solidFill>
              </a:rPr>
              <a:t>(t)=∅</a:t>
            </a:r>
            <a:endParaRPr b="1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b="1" lang="ro">
                <a:solidFill>
                  <a:schemeClr val="dk2"/>
                </a:solidFill>
              </a:rPr>
              <a:t>repetă de</a:t>
            </a:r>
            <a:r>
              <a:rPr b="1" lang="ro">
                <a:solidFill>
                  <a:schemeClr val="dk1"/>
                </a:solidFill>
              </a:rPr>
              <a:t> </a:t>
            </a:r>
            <a:r>
              <a:rPr b="1" i="1" lang="ro">
                <a:solidFill>
                  <a:schemeClr val="dk1"/>
                </a:solidFill>
              </a:rPr>
              <a:t>n</a:t>
            </a:r>
            <a:r>
              <a:rPr b="1" lang="ro">
                <a:solidFill>
                  <a:schemeClr val="dk2"/>
                </a:solidFill>
              </a:rPr>
              <a:t> ori:</a:t>
            </a:r>
            <a:endParaRPr b="1"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b="1" lang="ro" sz="1300">
                <a:solidFill>
                  <a:schemeClr val="dk2"/>
                </a:solidFill>
              </a:rPr>
              <a:t>generează </a:t>
            </a:r>
            <a:r>
              <a:rPr b="1" i="1" lang="ro" sz="1300">
                <a:solidFill>
                  <a:schemeClr val="dk1"/>
                </a:solidFill>
              </a:rPr>
              <a:t>j</a:t>
            </a:r>
            <a:r>
              <a:rPr b="1" lang="ro" sz="1300">
                <a:solidFill>
                  <a:schemeClr val="dk1"/>
                </a:solidFill>
              </a:rPr>
              <a:t> </a:t>
            </a:r>
            <a:r>
              <a:rPr b="1" lang="ro" sz="1300">
                <a:solidFill>
                  <a:schemeClr val="dk2"/>
                </a:solidFill>
              </a:rPr>
              <a:t>cu probabilitatea (p</a:t>
            </a:r>
            <a:r>
              <a:rPr b="1" baseline="-25000" lang="ro" sz="1300">
                <a:solidFill>
                  <a:schemeClr val="dk2"/>
                </a:solidFill>
              </a:rPr>
              <a:t>1</a:t>
            </a:r>
            <a:r>
              <a:rPr b="1" lang="ro" sz="1300">
                <a:solidFill>
                  <a:schemeClr val="dk2"/>
                </a:solidFill>
              </a:rPr>
              <a:t>, p</a:t>
            </a:r>
            <a:r>
              <a:rPr b="1" baseline="-25000" lang="ro" sz="1300">
                <a:solidFill>
                  <a:schemeClr val="dk2"/>
                </a:solidFill>
              </a:rPr>
              <a:t>2</a:t>
            </a:r>
            <a:r>
              <a:rPr b="1" lang="ro" sz="1300">
                <a:solidFill>
                  <a:schemeClr val="dk2"/>
                </a:solidFill>
              </a:rPr>
              <a:t>, …, p</a:t>
            </a:r>
            <a:r>
              <a:rPr b="1" baseline="-25000" lang="ro" sz="1300">
                <a:solidFill>
                  <a:schemeClr val="dk2"/>
                </a:solidFill>
              </a:rPr>
              <a:t>n</a:t>
            </a:r>
            <a:r>
              <a:rPr b="1" lang="ro" sz="1300">
                <a:solidFill>
                  <a:schemeClr val="dk2"/>
                </a:solidFill>
              </a:rPr>
              <a:t>) folosind</a:t>
            </a:r>
            <a:r>
              <a:rPr b="1" lang="ro" sz="1300">
                <a:solidFill>
                  <a:schemeClr val="accent3"/>
                </a:solidFill>
              </a:rPr>
              <a:t> metoda ruletei</a:t>
            </a:r>
            <a:endParaRPr b="1" sz="1300">
              <a:solidFill>
                <a:schemeClr val="accent3"/>
              </a:solidFill>
            </a:endParaRPr>
          </a:p>
          <a:p>
            <a:pPr indent="-31115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1" lang="ro" sz="1300">
                <a:solidFill>
                  <a:schemeClr val="dk2"/>
                </a:solidFill>
              </a:rPr>
              <a:t>genereaza </a:t>
            </a:r>
            <a:r>
              <a:rPr b="1" i="1" lang="ro" sz="1300">
                <a:solidFill>
                  <a:schemeClr val="dk1"/>
                </a:solidFill>
              </a:rPr>
              <a:t>u</a:t>
            </a:r>
            <a:r>
              <a:rPr b="1" lang="ro" sz="1300">
                <a:solidFill>
                  <a:schemeClr val="dk2"/>
                </a:solidFill>
              </a:rPr>
              <a:t> variabila uniformă pe [0,1)</a:t>
            </a:r>
            <a:endParaRPr b="1" sz="1300">
              <a:solidFill>
                <a:schemeClr val="dk2"/>
              </a:solidFill>
            </a:endParaRPr>
          </a:p>
          <a:p>
            <a:pPr indent="-31115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■"/>
            </a:pPr>
            <a:r>
              <a:rPr b="1" lang="ro" sz="1300">
                <a:solidFill>
                  <a:schemeClr val="dk2"/>
                </a:solidFill>
              </a:rPr>
              <a:t>determină indicele j astfel încât u este între q</a:t>
            </a:r>
            <a:r>
              <a:rPr b="1" baseline="-25000" lang="ro" sz="1300">
                <a:solidFill>
                  <a:schemeClr val="dk2"/>
                </a:solidFill>
              </a:rPr>
              <a:t>j-1</a:t>
            </a:r>
            <a:r>
              <a:rPr b="1" lang="ro" sz="1300">
                <a:solidFill>
                  <a:schemeClr val="dk2"/>
                </a:solidFill>
              </a:rPr>
              <a:t>= p</a:t>
            </a:r>
            <a:r>
              <a:rPr b="1" baseline="-25000" lang="ro" sz="1300">
                <a:solidFill>
                  <a:schemeClr val="dk2"/>
                </a:solidFill>
              </a:rPr>
              <a:t>1</a:t>
            </a:r>
            <a:r>
              <a:rPr b="1" lang="ro" sz="1300">
                <a:solidFill>
                  <a:schemeClr val="dk2"/>
                </a:solidFill>
              </a:rPr>
              <a:t>+…+p</a:t>
            </a:r>
            <a:r>
              <a:rPr b="1" baseline="-25000" lang="ro" sz="1300">
                <a:solidFill>
                  <a:schemeClr val="dk2"/>
                </a:solidFill>
              </a:rPr>
              <a:t>j-1</a:t>
            </a:r>
            <a:r>
              <a:rPr b="1" lang="ro" sz="1300">
                <a:solidFill>
                  <a:schemeClr val="dk2"/>
                </a:solidFill>
              </a:rPr>
              <a:t> și q</a:t>
            </a:r>
            <a:r>
              <a:rPr b="1" baseline="-25000" lang="ro" sz="1300">
                <a:solidFill>
                  <a:schemeClr val="dk2"/>
                </a:solidFill>
              </a:rPr>
              <a:t>j</a:t>
            </a:r>
            <a:r>
              <a:rPr b="1" lang="ro" sz="1300">
                <a:solidFill>
                  <a:schemeClr val="dk2"/>
                </a:solidFill>
              </a:rPr>
              <a:t>= p</a:t>
            </a:r>
            <a:r>
              <a:rPr b="1" baseline="-25000" lang="ro" sz="1300">
                <a:solidFill>
                  <a:schemeClr val="dk2"/>
                </a:solidFill>
              </a:rPr>
              <a:t>1</a:t>
            </a:r>
            <a:r>
              <a:rPr b="1" lang="ro" sz="1300">
                <a:solidFill>
                  <a:schemeClr val="dk2"/>
                </a:solidFill>
              </a:rPr>
              <a:t>+…+p</a:t>
            </a:r>
            <a:r>
              <a:rPr b="1" baseline="-25000" lang="ro" sz="1300">
                <a:solidFill>
                  <a:schemeClr val="dk2"/>
                </a:solidFill>
              </a:rPr>
              <a:t>j </a:t>
            </a:r>
            <a:r>
              <a:rPr b="1" lang="ro" sz="1300">
                <a:solidFill>
                  <a:schemeClr val="dk2"/>
                </a:solidFill>
              </a:rPr>
              <a:t>(cu convenția q</a:t>
            </a:r>
            <a:r>
              <a:rPr b="1" baseline="-25000" lang="ro" sz="1300">
                <a:solidFill>
                  <a:schemeClr val="dk2"/>
                </a:solidFill>
              </a:rPr>
              <a:t>0</a:t>
            </a:r>
            <a:r>
              <a:rPr b="1" lang="ro" sz="1300">
                <a:solidFill>
                  <a:schemeClr val="dk2"/>
                </a:solidFill>
              </a:rPr>
              <a:t>=0)</a:t>
            </a:r>
            <a:endParaRPr b="1" sz="1300"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b="1" lang="ro" sz="1300">
                <a:solidFill>
                  <a:schemeClr val="dk2"/>
                </a:solidFill>
              </a:rPr>
              <a:t>adaugă la populația selectată P</a:t>
            </a:r>
            <a:r>
              <a:rPr b="1" baseline="30000" lang="ro" sz="1300">
                <a:solidFill>
                  <a:schemeClr val="dk2"/>
                </a:solidFill>
              </a:rPr>
              <a:t>1</a:t>
            </a:r>
            <a:r>
              <a:rPr b="1" lang="ro" sz="1300">
                <a:solidFill>
                  <a:schemeClr val="dk2"/>
                </a:solidFill>
              </a:rPr>
              <a:t>(t) o copie a lui X</a:t>
            </a:r>
            <a:r>
              <a:rPr b="1" baseline="-25000" lang="ro" sz="1300">
                <a:solidFill>
                  <a:schemeClr val="dk2"/>
                </a:solidFill>
              </a:rPr>
              <a:t>j</a:t>
            </a:r>
            <a:endParaRPr b="1" baseline="-25000" sz="13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360" name="Google Shape;360;g119db7e6866_0_2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4575" y="464900"/>
            <a:ext cx="1740574" cy="174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19db7e6866_0_28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Selecția 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66" name="Google Shape;366;g119db7e6866_0_285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Selecție elitistă</a:t>
            </a:r>
            <a:r>
              <a:rPr b="1" lang="ro">
                <a:solidFill>
                  <a:schemeClr val="dk2"/>
                </a:solidFill>
              </a:rPr>
              <a:t> = trecerea explicită a celui mai bun individ în generația următoare 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Selecție turneu</a:t>
            </a:r>
            <a:r>
              <a:rPr b="1" lang="ro">
                <a:solidFill>
                  <a:schemeClr val="dk2"/>
                </a:solidFill>
              </a:rPr>
              <a:t> = se aleg aleatoriu k indivizi din populație şi se selectează cel mai performant dintre ei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 </a:t>
            </a:r>
            <a:r>
              <a:rPr b="1" lang="ro">
                <a:solidFill>
                  <a:schemeClr val="accent3"/>
                </a:solidFill>
              </a:rPr>
              <a:t>Selecție bazată pe ordonare</a:t>
            </a:r>
            <a:r>
              <a:rPr b="1" lang="ro">
                <a:solidFill>
                  <a:schemeClr val="dk2"/>
                </a:solidFill>
              </a:rPr>
              <a:t> = se ordonează indivizii după performanță şi li se asociază câte o probabilitate de selecție în funcție de locul lor după ordonare 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367" name="Google Shape;367;g119db7e6866_0_2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4575" y="464900"/>
            <a:ext cx="1740574" cy="174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9db7e6866_0_1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Informal talk</a:t>
            </a:r>
            <a:endParaRPr/>
          </a:p>
        </p:txBody>
      </p:sp>
      <p:pic>
        <p:nvPicPr>
          <p:cNvPr id="108" name="Google Shape;108;g119db7e6866_0_113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119db7e6866_0_113"/>
          <p:cNvPicPr preferRelativeResize="0"/>
          <p:nvPr/>
        </p:nvPicPr>
        <p:blipFill rotWithShape="1">
          <a:blip r:embed="rId4">
            <a:alphaModFix/>
          </a:blip>
          <a:srcRect b="7070" l="0" r="0" t="0"/>
          <a:stretch/>
        </p:blipFill>
        <p:spPr>
          <a:xfrm>
            <a:off x="152400" y="2006250"/>
            <a:ext cx="3433901" cy="277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19db7e6866_0_29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Încrucișarea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73" name="Google Shape;373;g119db7e6866_0_292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Permite combinarea informațiilor de la părinți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Doi părinți dau naștere la doi descendenți</a:t>
            </a:r>
            <a:endParaRPr b="1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b="1" lang="ro">
                <a:solidFill>
                  <a:schemeClr val="dk2"/>
                </a:solidFill>
              </a:rPr>
              <a:t>cu un punct de tăietură (de rupere)  </a:t>
            </a:r>
            <a:endParaRPr b="1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b="1" lang="ro">
                <a:solidFill>
                  <a:schemeClr val="dk2"/>
                </a:solidFill>
              </a:rPr>
              <a:t>cu mai multe puncte de rupere  </a:t>
            </a:r>
            <a:endParaRPr b="1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b="1" lang="ro">
                <a:solidFill>
                  <a:schemeClr val="dk2"/>
                </a:solidFill>
              </a:rPr>
              <a:t>uniformă  </a:t>
            </a:r>
            <a:endParaRPr b="1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b="1" lang="ro">
                <a:solidFill>
                  <a:schemeClr val="dk2"/>
                </a:solidFill>
              </a:rPr>
              <a:t>etc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374" name="Google Shape;374;g119db7e6866_0_2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8725" y="508250"/>
            <a:ext cx="3935275" cy="1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19db7e6866_0_30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Încrucișarea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80" name="Google Shape;380;g119db7e6866_0_302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Cu un punct de tăietură (de rupere)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accent3"/>
                </a:solidFill>
              </a:rPr>
              <a:t>2 părinți</a:t>
            </a:r>
            <a:r>
              <a:rPr b="1" lang="ro">
                <a:solidFill>
                  <a:schemeClr val="dk2"/>
                </a:solidFill>
              </a:rPr>
              <a:t>  =&gt; </a:t>
            </a:r>
            <a:r>
              <a:rPr b="1" lang="ro">
                <a:solidFill>
                  <a:schemeClr val="dk1"/>
                </a:solidFill>
              </a:rPr>
              <a:t>2 indivizi noi</a:t>
            </a:r>
            <a:r>
              <a:rPr b="1" lang="ro">
                <a:solidFill>
                  <a:schemeClr val="dk2"/>
                </a:solidFill>
              </a:rPr>
              <a:t> care iau locul părinților în populație</a:t>
            </a:r>
            <a:endParaRPr b="1">
              <a:solidFill>
                <a:schemeClr val="dk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381" name="Google Shape;381;g119db7e6866_0_3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8725" y="508250"/>
            <a:ext cx="3935275" cy="14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g119db7e6866_0_3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600" y="2967249"/>
            <a:ext cx="7314449" cy="1826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db7e6866_0_31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Încrucișarea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88" name="Google Shape;388;g119db7e6866_0_311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Cu un punct de tăietură (de rupere)</a:t>
            </a:r>
            <a:endParaRPr b="1">
              <a:solidFill>
                <a:schemeClr val="dk2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Nu toți cromozomii din P</a:t>
            </a:r>
            <a:r>
              <a:rPr b="1" baseline="30000" lang="ro">
                <a:solidFill>
                  <a:schemeClr val="dk2"/>
                </a:solidFill>
              </a:rPr>
              <a:t>1</a:t>
            </a:r>
            <a:r>
              <a:rPr b="1" lang="ro">
                <a:solidFill>
                  <a:schemeClr val="dk2"/>
                </a:solidFill>
              </a:rPr>
              <a:t>(t) participă la încrucișare.  </a:t>
            </a:r>
            <a:endParaRPr b="1">
              <a:solidFill>
                <a:schemeClr val="dk2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Un cromozom participă la încrucișare cu o probabilitate fixată pc (probabilitate de încrucișare – dată de intrare) </a:t>
            </a:r>
            <a:endParaRPr b="1">
              <a:solidFill>
                <a:schemeClr val="dk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389" name="Google Shape;389;g119db7e6866_0_3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8725" y="508250"/>
            <a:ext cx="3935275" cy="1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19db7e6866_0_3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Încrucișarea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395" name="Google Shape;395;g119db7e6866_0_319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Cu un punct de tăietură (de rupere)</a:t>
            </a:r>
            <a:endParaRPr b="1">
              <a:solidFill>
                <a:schemeClr val="dk2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Un cromozom participă la încrucișare cu o probabilitate fixată pc (probabilitate de încrucișare – dată de intrare)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dk2"/>
                </a:solidFill>
              </a:rPr>
              <a:t>Etapa de încrucișare: </a:t>
            </a:r>
            <a:endParaRPr b="1"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Notăm P</a:t>
            </a:r>
            <a:r>
              <a:rPr baseline="30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(t)={X</a:t>
            </a:r>
            <a:r>
              <a:rPr baseline="-25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,X</a:t>
            </a:r>
            <a:r>
              <a:rPr baseline="-25000" lang="ro">
                <a:solidFill>
                  <a:schemeClr val="dk2"/>
                </a:solidFill>
              </a:rPr>
              <a:t>2</a:t>
            </a:r>
            <a:r>
              <a:rPr lang="ro">
                <a:solidFill>
                  <a:schemeClr val="dk2"/>
                </a:solidFill>
              </a:rPr>
              <a:t>,...,X</a:t>
            </a:r>
            <a:r>
              <a:rPr baseline="-25000" lang="ro">
                <a:solidFill>
                  <a:schemeClr val="dk2"/>
                </a:solidFill>
              </a:rPr>
              <a:t>n</a:t>
            </a:r>
            <a:r>
              <a:rPr lang="ro">
                <a:solidFill>
                  <a:schemeClr val="dk2"/>
                </a:solidFill>
              </a:rPr>
              <a:t>}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for i = 1,n</a:t>
            </a:r>
            <a:endParaRPr>
              <a:solidFill>
                <a:schemeClr val="lt1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lang="ro" sz="1300">
                <a:solidFill>
                  <a:schemeClr val="lt1"/>
                </a:solidFill>
              </a:rPr>
              <a:t>genereaza </a:t>
            </a:r>
            <a:r>
              <a:rPr b="1" lang="ro" sz="1300">
                <a:solidFill>
                  <a:schemeClr val="lt1"/>
                </a:solidFill>
              </a:rPr>
              <a:t>u</a:t>
            </a:r>
            <a:r>
              <a:rPr lang="ro" sz="1300">
                <a:solidFill>
                  <a:schemeClr val="lt1"/>
                </a:solidFill>
              </a:rPr>
              <a:t> variabila uniformă pe [0,1]</a:t>
            </a:r>
            <a:endParaRPr sz="1300">
              <a:solidFill>
                <a:schemeClr val="lt1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lang="ro" sz="1300">
                <a:solidFill>
                  <a:schemeClr val="lt1"/>
                </a:solidFill>
              </a:rPr>
              <a:t>daca </a:t>
            </a:r>
            <a:r>
              <a:rPr b="1" lang="ro" sz="1300">
                <a:solidFill>
                  <a:schemeClr val="lt1"/>
                </a:solidFill>
              </a:rPr>
              <a:t>u&lt;pc</a:t>
            </a:r>
            <a:r>
              <a:rPr lang="ro" sz="1300">
                <a:solidFill>
                  <a:schemeClr val="lt1"/>
                </a:solidFill>
              </a:rPr>
              <a:t> atunci </a:t>
            </a:r>
            <a:r>
              <a:rPr b="1" lang="ro" sz="1300" u="sng">
                <a:solidFill>
                  <a:schemeClr val="lt1"/>
                </a:solidFill>
              </a:rPr>
              <a:t>marcheaza </a:t>
            </a:r>
            <a:r>
              <a:rPr lang="ro" sz="1300">
                <a:solidFill>
                  <a:schemeClr val="lt1"/>
                </a:solidFill>
              </a:rPr>
              <a:t>(va participa la incrucisare)</a:t>
            </a:r>
            <a:endParaRPr sz="1300"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formeaza perechi disjuncte de cromozomi marcați și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aplică pentru fiecare pereche operatorul de încrucișare;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descendeții rezultați înlocuiesc părinții în populație</a:t>
            </a:r>
            <a:endParaRPr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396" name="Google Shape;396;g119db7e6866_0_3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8725" y="508250"/>
            <a:ext cx="3935275" cy="1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19db7e6866_0_3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Încrucișarea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402" name="Google Shape;402;g119db7e6866_0_327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Cu un punct de tăietură (de rupere)</a:t>
            </a:r>
            <a:endParaRPr b="1">
              <a:solidFill>
                <a:schemeClr val="dk2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Un cromozom participă la încrucișare cu o probabilitate fixată pc (probabilitate de încrucișare – dată de intrare)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dk2"/>
                </a:solidFill>
              </a:rPr>
              <a:t>Etapa de încrucișare: </a:t>
            </a:r>
            <a:endParaRPr b="1"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Notăm P</a:t>
            </a:r>
            <a:r>
              <a:rPr baseline="30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(t)={X</a:t>
            </a:r>
            <a:r>
              <a:rPr baseline="-25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,X</a:t>
            </a:r>
            <a:r>
              <a:rPr baseline="-25000" lang="ro">
                <a:solidFill>
                  <a:schemeClr val="dk2"/>
                </a:solidFill>
              </a:rPr>
              <a:t>2</a:t>
            </a:r>
            <a:r>
              <a:rPr lang="ro">
                <a:solidFill>
                  <a:schemeClr val="dk2"/>
                </a:solidFill>
              </a:rPr>
              <a:t>,...,X</a:t>
            </a:r>
            <a:r>
              <a:rPr baseline="-25000" lang="ro">
                <a:solidFill>
                  <a:schemeClr val="dk2"/>
                </a:solidFill>
              </a:rPr>
              <a:t>n</a:t>
            </a:r>
            <a:r>
              <a:rPr lang="ro">
                <a:solidFill>
                  <a:schemeClr val="dk2"/>
                </a:solidFill>
              </a:rPr>
              <a:t>}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for i = 1,n</a:t>
            </a:r>
            <a:endParaRPr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ro" sz="1300">
                <a:solidFill>
                  <a:schemeClr val="dk2"/>
                </a:solidFill>
              </a:rPr>
              <a:t>genereaza </a:t>
            </a:r>
            <a:r>
              <a:rPr b="1" lang="ro" sz="1300">
                <a:solidFill>
                  <a:schemeClr val="accent3"/>
                </a:solidFill>
              </a:rPr>
              <a:t>u</a:t>
            </a:r>
            <a:r>
              <a:rPr lang="ro" sz="1300">
                <a:solidFill>
                  <a:schemeClr val="dk2"/>
                </a:solidFill>
              </a:rPr>
              <a:t> variabila uniformă pe [0,1]</a:t>
            </a:r>
            <a:endParaRPr sz="1300"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lang="ro" sz="1300">
                <a:solidFill>
                  <a:schemeClr val="lt1"/>
                </a:solidFill>
              </a:rPr>
              <a:t>daca </a:t>
            </a:r>
            <a:r>
              <a:rPr b="1" lang="ro" sz="1300">
                <a:solidFill>
                  <a:schemeClr val="lt1"/>
                </a:solidFill>
              </a:rPr>
              <a:t>u&lt;pc</a:t>
            </a:r>
            <a:r>
              <a:rPr lang="ro" sz="1300">
                <a:solidFill>
                  <a:schemeClr val="lt1"/>
                </a:solidFill>
              </a:rPr>
              <a:t> atunci </a:t>
            </a:r>
            <a:r>
              <a:rPr b="1" lang="ro" sz="1300" u="sng">
                <a:solidFill>
                  <a:schemeClr val="lt1"/>
                </a:solidFill>
              </a:rPr>
              <a:t>marcheaza </a:t>
            </a:r>
            <a:r>
              <a:rPr lang="ro" sz="1300">
                <a:solidFill>
                  <a:schemeClr val="lt1"/>
                </a:solidFill>
              </a:rPr>
              <a:t>(va participa la incrucisare)</a:t>
            </a:r>
            <a:endParaRPr sz="1300"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formeaza perechi disjuncte de cromozomi marcați și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aplică pentru fiecare pereche operatorul de încrucișare;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descendeții rezultați înlocuiesc părinții în populație</a:t>
            </a:r>
            <a:endParaRPr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403" name="Google Shape;403;g119db7e6866_0_3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8725" y="508250"/>
            <a:ext cx="3935275" cy="1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19db7e6866_0_3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Încrucișarea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409" name="Google Shape;409;g119db7e6866_0_339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Cu un punct de tăietură (de rupere)</a:t>
            </a:r>
            <a:endParaRPr b="1">
              <a:solidFill>
                <a:schemeClr val="dk2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Un cromozom participă la încrucișare cu o probabilitate fixată pc (probabilitate de încrucișare – dată de intrare)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dk2"/>
                </a:solidFill>
              </a:rPr>
              <a:t>Etapa de încrucișare: </a:t>
            </a:r>
            <a:endParaRPr b="1"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Notăm P</a:t>
            </a:r>
            <a:r>
              <a:rPr baseline="30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(t)={X</a:t>
            </a:r>
            <a:r>
              <a:rPr baseline="-25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,X</a:t>
            </a:r>
            <a:r>
              <a:rPr baseline="-25000" lang="ro">
                <a:solidFill>
                  <a:schemeClr val="dk2"/>
                </a:solidFill>
              </a:rPr>
              <a:t>2</a:t>
            </a:r>
            <a:r>
              <a:rPr lang="ro">
                <a:solidFill>
                  <a:schemeClr val="dk2"/>
                </a:solidFill>
              </a:rPr>
              <a:t>,...,X</a:t>
            </a:r>
            <a:r>
              <a:rPr baseline="-25000" lang="ro">
                <a:solidFill>
                  <a:schemeClr val="dk2"/>
                </a:solidFill>
              </a:rPr>
              <a:t>n</a:t>
            </a:r>
            <a:r>
              <a:rPr lang="ro">
                <a:solidFill>
                  <a:schemeClr val="dk2"/>
                </a:solidFill>
              </a:rPr>
              <a:t>}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for i = 1,n</a:t>
            </a:r>
            <a:endParaRPr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ro" sz="1300">
                <a:solidFill>
                  <a:schemeClr val="dk2"/>
                </a:solidFill>
              </a:rPr>
              <a:t>genereaza </a:t>
            </a:r>
            <a:r>
              <a:rPr b="1" lang="ro" sz="1300">
                <a:solidFill>
                  <a:schemeClr val="accent3"/>
                </a:solidFill>
              </a:rPr>
              <a:t>u</a:t>
            </a:r>
            <a:r>
              <a:rPr lang="ro" sz="1300">
                <a:solidFill>
                  <a:schemeClr val="dk2"/>
                </a:solidFill>
              </a:rPr>
              <a:t> variabila uniformă pe [0,1]</a:t>
            </a:r>
            <a:endParaRPr sz="1300"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ro" sz="1300">
                <a:solidFill>
                  <a:schemeClr val="dk2"/>
                </a:solidFill>
              </a:rPr>
              <a:t>daca </a:t>
            </a:r>
            <a:r>
              <a:rPr b="1" lang="ro" sz="1300">
                <a:solidFill>
                  <a:schemeClr val="accent3"/>
                </a:solidFill>
              </a:rPr>
              <a:t>u&lt;pc</a:t>
            </a:r>
            <a:r>
              <a:rPr lang="ro" sz="1300">
                <a:solidFill>
                  <a:schemeClr val="dk2"/>
                </a:solidFill>
              </a:rPr>
              <a:t> atunci </a:t>
            </a:r>
            <a:r>
              <a:rPr b="1" lang="ro" sz="1300" u="sng">
                <a:solidFill>
                  <a:schemeClr val="dk1"/>
                </a:solidFill>
              </a:rPr>
              <a:t>marcheaza </a:t>
            </a:r>
            <a:r>
              <a:rPr lang="ro" sz="1300">
                <a:solidFill>
                  <a:schemeClr val="dk2"/>
                </a:solidFill>
              </a:rPr>
              <a:t>(va participa la incrucisare)</a:t>
            </a:r>
            <a:endParaRPr sz="1300"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formeaza perechi disjuncte de cromozomi marcați și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aplică pentru fiecare pereche operatorul de încrucișare;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descendeții rezultați înlocuiesc părinții în populație</a:t>
            </a:r>
            <a:endParaRPr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410" name="Google Shape;410;g119db7e6866_0_3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8725" y="508250"/>
            <a:ext cx="3935275" cy="1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19db7e6866_0_3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Încrucișarea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416" name="Google Shape;416;g119db7e6866_0_333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Cu un punct de tăietură (de rupere)</a:t>
            </a:r>
            <a:endParaRPr b="1">
              <a:solidFill>
                <a:schemeClr val="dk2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Un cromozom participă la încrucișare cu o probabilitate fixată pc (probabilitate de încrucișare – dată de intrare)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dk2"/>
                </a:solidFill>
              </a:rPr>
              <a:t>Etapa de încrucișare: </a:t>
            </a:r>
            <a:endParaRPr b="1"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Notăm P</a:t>
            </a:r>
            <a:r>
              <a:rPr baseline="30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(t)={X</a:t>
            </a:r>
            <a:r>
              <a:rPr baseline="-25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,X</a:t>
            </a:r>
            <a:r>
              <a:rPr baseline="-25000" lang="ro">
                <a:solidFill>
                  <a:schemeClr val="dk2"/>
                </a:solidFill>
              </a:rPr>
              <a:t>2</a:t>
            </a:r>
            <a:r>
              <a:rPr lang="ro">
                <a:solidFill>
                  <a:schemeClr val="dk2"/>
                </a:solidFill>
              </a:rPr>
              <a:t>,...,X</a:t>
            </a:r>
            <a:r>
              <a:rPr baseline="-25000" lang="ro">
                <a:solidFill>
                  <a:schemeClr val="dk2"/>
                </a:solidFill>
              </a:rPr>
              <a:t>n</a:t>
            </a:r>
            <a:r>
              <a:rPr lang="ro">
                <a:solidFill>
                  <a:schemeClr val="dk2"/>
                </a:solidFill>
              </a:rPr>
              <a:t>}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for i = 1,n</a:t>
            </a:r>
            <a:endParaRPr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ro" sz="1300">
                <a:solidFill>
                  <a:schemeClr val="dk2"/>
                </a:solidFill>
              </a:rPr>
              <a:t>genereaza </a:t>
            </a:r>
            <a:r>
              <a:rPr b="1" lang="ro" sz="1300">
                <a:solidFill>
                  <a:schemeClr val="accent3"/>
                </a:solidFill>
              </a:rPr>
              <a:t>u</a:t>
            </a:r>
            <a:r>
              <a:rPr lang="ro" sz="1300">
                <a:solidFill>
                  <a:schemeClr val="dk2"/>
                </a:solidFill>
              </a:rPr>
              <a:t> variabila uniformă pe [0,1]</a:t>
            </a:r>
            <a:endParaRPr sz="1300"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ro" sz="1300">
                <a:solidFill>
                  <a:schemeClr val="dk2"/>
                </a:solidFill>
              </a:rPr>
              <a:t>daca </a:t>
            </a:r>
            <a:r>
              <a:rPr b="1" lang="ro" sz="1300">
                <a:solidFill>
                  <a:schemeClr val="accent3"/>
                </a:solidFill>
              </a:rPr>
              <a:t>u&lt;pc</a:t>
            </a:r>
            <a:r>
              <a:rPr lang="ro" sz="1300">
                <a:solidFill>
                  <a:schemeClr val="dk2"/>
                </a:solidFill>
              </a:rPr>
              <a:t> atunci </a:t>
            </a:r>
            <a:r>
              <a:rPr b="1" lang="ro" sz="1300" u="sng">
                <a:solidFill>
                  <a:schemeClr val="dk1"/>
                </a:solidFill>
              </a:rPr>
              <a:t>marcheaza </a:t>
            </a:r>
            <a:r>
              <a:rPr lang="ro" sz="1300">
                <a:solidFill>
                  <a:schemeClr val="dk2"/>
                </a:solidFill>
              </a:rPr>
              <a:t>(va participa la incrucisare)</a:t>
            </a:r>
            <a:endParaRPr sz="1300"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formeaza perechi disjuncte de cromozomi marcați și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aplică pentru fiecare pereche operatorul de încrucișare;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ro">
                <a:solidFill>
                  <a:schemeClr val="lt1"/>
                </a:solidFill>
              </a:rPr>
              <a:t>descendeții rezultați înlocuiesc părinții în populație</a:t>
            </a:r>
            <a:endParaRPr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417" name="Google Shape;417;g119db7e6866_0_3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8725" y="508250"/>
            <a:ext cx="3935275" cy="1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19db7e6866_0_3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Încrucișarea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423" name="Google Shape;423;g119db7e6866_0_345"/>
          <p:cNvSpPr txBox="1"/>
          <p:nvPr>
            <p:ph idx="1" type="body"/>
          </p:nvPr>
        </p:nvSpPr>
        <p:spPr>
          <a:xfrm>
            <a:off x="729450" y="17890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Cu un punct de tăietură (de rupere)</a:t>
            </a:r>
            <a:endParaRPr b="1">
              <a:solidFill>
                <a:schemeClr val="dk2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Un cromozom participă la încrucișare cu o probabilitate fixată pc (probabilitate de încrucișare – dată de intrare)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 u="sng">
                <a:solidFill>
                  <a:schemeClr val="dk2"/>
                </a:solidFill>
              </a:rPr>
              <a:t>Etapa de încrucișare: </a:t>
            </a:r>
            <a:endParaRPr b="1"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Notăm P</a:t>
            </a:r>
            <a:r>
              <a:rPr baseline="30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(t)={X</a:t>
            </a:r>
            <a:r>
              <a:rPr baseline="-25000" lang="ro">
                <a:solidFill>
                  <a:schemeClr val="dk2"/>
                </a:solidFill>
              </a:rPr>
              <a:t>1</a:t>
            </a:r>
            <a:r>
              <a:rPr lang="ro">
                <a:solidFill>
                  <a:schemeClr val="dk2"/>
                </a:solidFill>
              </a:rPr>
              <a:t>,X</a:t>
            </a:r>
            <a:r>
              <a:rPr baseline="-25000" lang="ro">
                <a:solidFill>
                  <a:schemeClr val="dk2"/>
                </a:solidFill>
              </a:rPr>
              <a:t>2</a:t>
            </a:r>
            <a:r>
              <a:rPr lang="ro">
                <a:solidFill>
                  <a:schemeClr val="dk2"/>
                </a:solidFill>
              </a:rPr>
              <a:t>,...,X</a:t>
            </a:r>
            <a:r>
              <a:rPr baseline="-25000" lang="ro">
                <a:solidFill>
                  <a:schemeClr val="dk2"/>
                </a:solidFill>
              </a:rPr>
              <a:t>n</a:t>
            </a:r>
            <a:r>
              <a:rPr lang="ro">
                <a:solidFill>
                  <a:schemeClr val="dk2"/>
                </a:solidFill>
              </a:rPr>
              <a:t>}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for i = 1,n</a:t>
            </a:r>
            <a:endParaRPr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ro" sz="1300">
                <a:solidFill>
                  <a:schemeClr val="dk2"/>
                </a:solidFill>
              </a:rPr>
              <a:t>genereaza </a:t>
            </a:r>
            <a:r>
              <a:rPr b="1" lang="ro" sz="1300">
                <a:solidFill>
                  <a:schemeClr val="accent3"/>
                </a:solidFill>
              </a:rPr>
              <a:t>u</a:t>
            </a:r>
            <a:r>
              <a:rPr lang="ro" sz="1300">
                <a:solidFill>
                  <a:schemeClr val="dk2"/>
                </a:solidFill>
              </a:rPr>
              <a:t> variabila uniformă pe [0,1]</a:t>
            </a:r>
            <a:endParaRPr sz="1300">
              <a:solidFill>
                <a:schemeClr val="dk2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ro" sz="1300">
                <a:solidFill>
                  <a:schemeClr val="dk2"/>
                </a:solidFill>
              </a:rPr>
              <a:t>daca </a:t>
            </a:r>
            <a:r>
              <a:rPr b="1" lang="ro" sz="1300">
                <a:solidFill>
                  <a:schemeClr val="accent3"/>
                </a:solidFill>
              </a:rPr>
              <a:t>u&lt;pc</a:t>
            </a:r>
            <a:r>
              <a:rPr lang="ro" sz="1300">
                <a:solidFill>
                  <a:schemeClr val="dk2"/>
                </a:solidFill>
              </a:rPr>
              <a:t> atunci </a:t>
            </a:r>
            <a:r>
              <a:rPr b="1" lang="ro" sz="1300" u="sng">
                <a:solidFill>
                  <a:schemeClr val="dk1"/>
                </a:solidFill>
              </a:rPr>
              <a:t>marcheaza </a:t>
            </a:r>
            <a:r>
              <a:rPr lang="ro" sz="1300">
                <a:solidFill>
                  <a:schemeClr val="dk2"/>
                </a:solidFill>
              </a:rPr>
              <a:t>(va participa la incrucisare)</a:t>
            </a:r>
            <a:endParaRPr sz="1300"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formeaza perechi disjuncte de cromozomi marcați și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ro">
                <a:solidFill>
                  <a:schemeClr val="dk2"/>
                </a:solidFill>
              </a:rPr>
              <a:t>aplică pentru fiecare pereche operatorul de încrucișare;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ro">
                <a:solidFill>
                  <a:schemeClr val="accent3"/>
                </a:solidFill>
              </a:rPr>
              <a:t>descendeții rezultați înlocuiesc părinții în populație</a:t>
            </a:r>
            <a:endParaRPr>
              <a:solidFill>
                <a:schemeClr val="accent3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424" name="Google Shape;424;g119db7e6866_0_3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8725" y="508250"/>
            <a:ext cx="3935275" cy="1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19db7e6866_0_35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Mutația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430" name="Google Shape;430;g119db7e6866_0_351"/>
          <p:cNvSpPr txBox="1"/>
          <p:nvPr>
            <p:ph idx="1" type="body"/>
          </p:nvPr>
        </p:nvSpPr>
        <p:spPr>
          <a:xfrm>
            <a:off x="729450" y="17797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schimbarea valorilor unor gene din cromozom 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/>
              <a:t>asigură diversitatea populației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ro"/>
              <a:t> probabilitatea de mutație pm – dată de intrare </a:t>
            </a:r>
            <a:endParaRPr b="1"/>
          </a:p>
        </p:txBody>
      </p:sp>
      <p:pic>
        <p:nvPicPr>
          <p:cNvPr id="431" name="Google Shape;431;g119db7e6866_0_3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4575" y="464900"/>
            <a:ext cx="1740574" cy="174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g119db7e6866_0_3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04875" y="464900"/>
            <a:ext cx="1939124" cy="193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19db7e6866_0_36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Mutația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438" name="Google Shape;438;g119db7e6866_0_361"/>
          <p:cNvSpPr txBox="1"/>
          <p:nvPr>
            <p:ph idx="1" type="body"/>
          </p:nvPr>
        </p:nvSpPr>
        <p:spPr>
          <a:xfrm>
            <a:off x="729450" y="17797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Etapa de mutație - </a:t>
            </a:r>
            <a:r>
              <a:rPr b="1" lang="ro">
                <a:solidFill>
                  <a:schemeClr val="accent3"/>
                </a:solidFill>
              </a:rPr>
              <a:t>Varianta 1</a:t>
            </a:r>
            <a:r>
              <a:rPr b="1" lang="ro">
                <a:solidFill>
                  <a:schemeClr val="dk2"/>
                </a:solidFill>
              </a:rPr>
              <a:t> (mutație rară):  </a:t>
            </a:r>
            <a:endParaRPr b="1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Notăm P</a:t>
            </a:r>
            <a:r>
              <a:rPr b="1" baseline="30000" lang="ro"/>
              <a:t>2</a:t>
            </a:r>
            <a:r>
              <a:rPr b="1" lang="ro"/>
              <a:t>(t) = {X</a:t>
            </a:r>
            <a:r>
              <a:rPr b="1" baseline="-25000" lang="ro"/>
              <a:t>1</a:t>
            </a:r>
            <a:r>
              <a:rPr b="1" lang="ro"/>
              <a:t>,…, X</a:t>
            </a:r>
            <a:r>
              <a:rPr b="1" baseline="-25000" lang="ro"/>
              <a:t>n</a:t>
            </a:r>
            <a:r>
              <a:rPr b="1" lang="ro"/>
              <a:t>} populația obținută după încrucișare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for i = 1,n</a:t>
            </a:r>
            <a:endParaRPr b="1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ro" sz="1300"/>
              <a:t>genereaza </a:t>
            </a:r>
            <a:r>
              <a:rPr b="1" lang="ro" sz="1300">
                <a:solidFill>
                  <a:schemeClr val="accent3"/>
                </a:solidFill>
              </a:rPr>
              <a:t>u</a:t>
            </a:r>
            <a:r>
              <a:rPr b="1" lang="ro" sz="1300"/>
              <a:t> variabila uniformă pe [0,1)</a:t>
            </a:r>
            <a:endParaRPr b="1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ro" sz="1300"/>
              <a:t>daca </a:t>
            </a:r>
            <a:r>
              <a:rPr b="1" lang="ro" sz="1300">
                <a:solidFill>
                  <a:schemeClr val="accent3"/>
                </a:solidFill>
              </a:rPr>
              <a:t>u&lt;pm</a:t>
            </a:r>
            <a:r>
              <a:rPr b="1" lang="ro" sz="1300"/>
              <a:t> atunci </a:t>
            </a:r>
            <a:r>
              <a:rPr b="1" lang="ro" sz="1300">
                <a:solidFill>
                  <a:schemeClr val="dk1"/>
                </a:solidFill>
              </a:rPr>
              <a:t>generează o poziție aleatoare</a:t>
            </a:r>
            <a:r>
              <a:rPr b="1" lang="ro" sz="1300"/>
              <a:t> </a:t>
            </a:r>
            <a:r>
              <a:rPr b="1" lang="ro" sz="1300">
                <a:solidFill>
                  <a:schemeClr val="accent3"/>
                </a:solidFill>
              </a:rPr>
              <a:t>p </a:t>
            </a:r>
            <a:r>
              <a:rPr b="1" lang="ro" sz="1300"/>
              <a:t>și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1" lang="ro" sz="1300"/>
              <a:t>trece gena p din cromozomul X</a:t>
            </a:r>
            <a:r>
              <a:rPr b="1" baseline="-25000" lang="ro" sz="1300"/>
              <a:t>i</a:t>
            </a:r>
            <a:r>
              <a:rPr b="1" lang="ro" sz="1300"/>
              <a:t> la complement 0↔1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439" name="Google Shape;439;g119db7e6866_0_3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4575" y="464900"/>
            <a:ext cx="1740574" cy="174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g119db7e6866_0_3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04875" y="464900"/>
            <a:ext cx="1939124" cy="193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9db7e6866_0_1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Informal talk</a:t>
            </a:r>
            <a:endParaRPr/>
          </a:p>
        </p:txBody>
      </p:sp>
      <p:pic>
        <p:nvPicPr>
          <p:cNvPr id="115" name="Google Shape;115;g119db7e6866_0_120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119db7e6866_0_120"/>
          <p:cNvPicPr preferRelativeResize="0"/>
          <p:nvPr/>
        </p:nvPicPr>
        <p:blipFill rotWithShape="1">
          <a:blip r:embed="rId4">
            <a:alphaModFix/>
          </a:blip>
          <a:srcRect b="7070" l="0" r="0" t="0"/>
          <a:stretch/>
        </p:blipFill>
        <p:spPr>
          <a:xfrm>
            <a:off x="152400" y="2006250"/>
            <a:ext cx="3433901" cy="2773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119db7e6866_0_1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19700" y="2006250"/>
            <a:ext cx="2773850" cy="27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19db7e6866_0_37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o" sz="2040">
                <a:solidFill>
                  <a:schemeClr val="dk1"/>
                </a:solidFill>
              </a:rPr>
              <a:t>Mutația</a:t>
            </a:r>
            <a:endParaRPr sz="2040">
              <a:solidFill>
                <a:schemeClr val="dk1"/>
              </a:solidFill>
            </a:endParaRPr>
          </a:p>
        </p:txBody>
      </p:sp>
      <p:sp>
        <p:nvSpPr>
          <p:cNvPr id="446" name="Google Shape;446;g119db7e6866_0_371"/>
          <p:cNvSpPr txBox="1"/>
          <p:nvPr>
            <p:ph idx="1" type="body"/>
          </p:nvPr>
        </p:nvSpPr>
        <p:spPr>
          <a:xfrm>
            <a:off x="729450" y="1779750"/>
            <a:ext cx="6585000" cy="3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ro">
                <a:solidFill>
                  <a:schemeClr val="dk2"/>
                </a:solidFill>
              </a:rPr>
              <a:t>Etapa de mutație - </a:t>
            </a:r>
            <a:r>
              <a:rPr b="1" lang="ro">
                <a:solidFill>
                  <a:schemeClr val="accent3"/>
                </a:solidFill>
              </a:rPr>
              <a:t>Varianta 2</a:t>
            </a:r>
            <a:r>
              <a:rPr b="1" lang="ro">
                <a:solidFill>
                  <a:schemeClr val="dk2"/>
                </a:solidFill>
              </a:rPr>
              <a:t> :  </a:t>
            </a:r>
            <a:endParaRPr b="1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Notăm P</a:t>
            </a:r>
            <a:r>
              <a:rPr b="1" baseline="30000" lang="ro"/>
              <a:t>2</a:t>
            </a:r>
            <a:r>
              <a:rPr b="1" lang="ro"/>
              <a:t>(t) = {X</a:t>
            </a:r>
            <a:r>
              <a:rPr b="1" baseline="-25000" lang="ro"/>
              <a:t>1</a:t>
            </a:r>
            <a:r>
              <a:rPr b="1" lang="ro"/>
              <a:t>,…, X</a:t>
            </a:r>
            <a:r>
              <a:rPr b="1" baseline="-25000" lang="ro"/>
              <a:t>n</a:t>
            </a:r>
            <a:r>
              <a:rPr b="1" lang="ro"/>
              <a:t>} populația obținută după încrucișare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/>
              <a:t>for i = 1,n</a:t>
            </a:r>
            <a:endParaRPr b="1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ro" sz="1300"/>
              <a:t>for j = 1,len(X</a:t>
            </a:r>
            <a:r>
              <a:rPr b="1" baseline="-25000" lang="ro" sz="1300"/>
              <a:t>i</a:t>
            </a:r>
            <a:r>
              <a:rPr b="1" lang="ro" sz="1300"/>
              <a:t>)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1" lang="ro" sz="1300"/>
              <a:t>genereaza </a:t>
            </a:r>
            <a:r>
              <a:rPr b="1" lang="ro" sz="1300">
                <a:solidFill>
                  <a:schemeClr val="accent3"/>
                </a:solidFill>
              </a:rPr>
              <a:t>u</a:t>
            </a:r>
            <a:r>
              <a:rPr b="1" lang="ro" sz="1300"/>
              <a:t> variabila uniformă pe [0,1)</a:t>
            </a:r>
            <a:endParaRPr b="1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1" lang="ro" sz="1300"/>
              <a:t>daca </a:t>
            </a:r>
            <a:r>
              <a:rPr b="1" lang="ro" sz="1300">
                <a:solidFill>
                  <a:schemeClr val="accent3"/>
                </a:solidFill>
              </a:rPr>
              <a:t>u&lt;pm</a:t>
            </a:r>
            <a:r>
              <a:rPr b="1" lang="ro" sz="1300"/>
              <a:t> atunci </a:t>
            </a:r>
            <a:endParaRPr b="1" sz="1300">
              <a:solidFill>
                <a:schemeClr val="dk1"/>
              </a:solidFill>
            </a:endParaRPr>
          </a:p>
          <a:p>
            <a:pPr indent="-3111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o" sz="1300"/>
              <a:t>trece gena </a:t>
            </a:r>
            <a:r>
              <a:rPr b="1" lang="ro" sz="1300">
                <a:solidFill>
                  <a:schemeClr val="accent3"/>
                </a:solidFill>
              </a:rPr>
              <a:t>j </a:t>
            </a:r>
            <a:r>
              <a:rPr b="1" lang="ro" sz="1300"/>
              <a:t>din cromozomul X</a:t>
            </a:r>
            <a:r>
              <a:rPr b="1" baseline="-25000" lang="ro" sz="1300"/>
              <a:t>i</a:t>
            </a:r>
            <a:r>
              <a:rPr b="1" lang="ro" sz="1300"/>
              <a:t> la complement 0↔1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/>
          </a:p>
        </p:txBody>
      </p:sp>
      <p:pic>
        <p:nvPicPr>
          <p:cNvPr id="447" name="Google Shape;447;g119db7e6866_0_3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4575" y="464900"/>
            <a:ext cx="1740574" cy="174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g119db7e6866_0_3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04875" y="464900"/>
            <a:ext cx="1939124" cy="193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19db7e6866_0_38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 u="sng">
                <a:solidFill>
                  <a:schemeClr val="hlink"/>
                </a:solidFill>
                <a:hlinkClick r:id="rId3"/>
              </a:rPr>
              <a:t>Alte exemple</a:t>
            </a:r>
            <a:endParaRPr/>
          </a:p>
        </p:txBody>
      </p:sp>
      <p:pic>
        <p:nvPicPr>
          <p:cNvPr id="454" name="Google Shape;454;g119db7e6866_0_3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2006250"/>
            <a:ext cx="2098724" cy="2984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g119db7e6866_0_38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03724" y="2584375"/>
            <a:ext cx="4278622" cy="240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1d7d4648b5_1_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Next Time</a:t>
            </a:r>
            <a:endParaRPr/>
          </a:p>
        </p:txBody>
      </p:sp>
      <p:pic>
        <p:nvPicPr>
          <p:cNvPr id="461" name="Google Shape;461;g11d7d4648b5_1_0"/>
          <p:cNvPicPr preferRelativeResize="0"/>
          <p:nvPr/>
        </p:nvPicPr>
        <p:blipFill rotWithShape="1">
          <a:blip r:embed="rId3">
            <a:alphaModFix/>
          </a:blip>
          <a:srcRect b="9608" l="0" r="0" t="0"/>
          <a:stretch/>
        </p:blipFill>
        <p:spPr>
          <a:xfrm>
            <a:off x="849900" y="1853850"/>
            <a:ext cx="4943816" cy="328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9db7e6866_0_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Exemplu ilustrativ (scop didactic)</a:t>
            </a:r>
            <a:endParaRPr/>
          </a:p>
        </p:txBody>
      </p:sp>
      <p:pic>
        <p:nvPicPr>
          <p:cNvPr id="123" name="Google Shape;123;g119db7e6866_0_10"/>
          <p:cNvPicPr preferRelativeResize="0"/>
          <p:nvPr/>
        </p:nvPicPr>
        <p:blipFill rotWithShape="1">
          <a:blip r:embed="rId3">
            <a:alphaModFix/>
          </a:blip>
          <a:srcRect b="23691" l="0" r="0" t="0"/>
          <a:stretch/>
        </p:blipFill>
        <p:spPr>
          <a:xfrm>
            <a:off x="6925300" y="513100"/>
            <a:ext cx="2247900" cy="191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119db7e6866_0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2584375"/>
            <a:ext cx="6919924" cy="216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9db7e6866_0_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Genetici: Noțiuni</a:t>
            </a:r>
            <a:endParaRPr/>
          </a:p>
        </p:txBody>
      </p:sp>
      <p:pic>
        <p:nvPicPr>
          <p:cNvPr id="130" name="Google Shape;130;g119db7e6866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7124" y="553075"/>
            <a:ext cx="1766876" cy="220663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119db7e6866_0_20"/>
          <p:cNvSpPr txBox="1"/>
          <p:nvPr/>
        </p:nvSpPr>
        <p:spPr>
          <a:xfrm>
            <a:off x="801350" y="2310850"/>
            <a:ext cx="6382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Cromozom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= mulţime ordonată de elemente (gene) ale căror valoare (alele) determină caracteristicile unui individ 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32" name="Google Shape;132;g119db7e6866_0_20"/>
          <p:cNvGraphicFramePr/>
          <p:nvPr/>
        </p:nvGraphicFramePr>
        <p:xfrm>
          <a:off x="866575" y="2921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{60AA31CA-54CF-4C63-BE56-20CEEC5AD3CE}</a:tableStyleId>
              </a:tblPr>
              <a:tblGrid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9db7e6866_0_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Genetici: Noțiuni</a:t>
            </a:r>
            <a:endParaRPr/>
          </a:p>
        </p:txBody>
      </p:sp>
      <p:pic>
        <p:nvPicPr>
          <p:cNvPr id="138" name="Google Shape;138;g119db7e6866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7124" y="553075"/>
            <a:ext cx="1766876" cy="220663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119db7e6866_0_32"/>
          <p:cNvSpPr txBox="1"/>
          <p:nvPr/>
        </p:nvSpPr>
        <p:spPr>
          <a:xfrm>
            <a:off x="801350" y="2310850"/>
            <a:ext cx="6382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Cromozom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= mulţime ordonată de elemente (gene) ale căror valoare (alele) determină caracteristicile unui individ 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40" name="Google Shape;140;g119db7e6866_0_32"/>
          <p:cNvGraphicFramePr/>
          <p:nvPr/>
        </p:nvGraphicFramePr>
        <p:xfrm>
          <a:off x="866575" y="2921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{60AA31CA-54CF-4C63-BE56-20CEEC5AD3CE}</a:tableStyleId>
              </a:tblPr>
              <a:tblGrid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1" name="Google Shape;141;g119db7e6866_0_32"/>
          <p:cNvSpPr txBox="1"/>
          <p:nvPr/>
        </p:nvSpPr>
        <p:spPr>
          <a:xfrm>
            <a:off x="801350" y="3530050"/>
            <a:ext cx="6382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Populație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= mulţime de indivizi care trăiesc într-un mediu la care trebuie să se adapteze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9db7e6866_0_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o"/>
              <a:t>Algoritmi Genetici: Noțiuni</a:t>
            </a:r>
            <a:endParaRPr/>
          </a:p>
        </p:txBody>
      </p:sp>
      <p:pic>
        <p:nvPicPr>
          <p:cNvPr id="147" name="Google Shape;147;g119db7e6866_0_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7124" y="553075"/>
            <a:ext cx="1766876" cy="220663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119db7e6866_0_40"/>
          <p:cNvSpPr txBox="1"/>
          <p:nvPr/>
        </p:nvSpPr>
        <p:spPr>
          <a:xfrm>
            <a:off x="801350" y="2310850"/>
            <a:ext cx="6382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Cromozom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= mulţime ordonată de elemente (gene) ale căror valoare (alele) determină caracteristicile unui individ </a:t>
            </a: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49" name="Google Shape;149;g119db7e6866_0_40"/>
          <p:cNvGraphicFramePr/>
          <p:nvPr/>
        </p:nvGraphicFramePr>
        <p:xfrm>
          <a:off x="866575" y="2921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{60AA31CA-54CF-4C63-BE56-20CEEC5AD3CE}</a:tableStyleId>
              </a:tblPr>
              <a:tblGrid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  <a:gridCol w="4881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o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0" name="Google Shape;150;g119db7e6866_0_40"/>
          <p:cNvSpPr txBox="1"/>
          <p:nvPr/>
        </p:nvSpPr>
        <p:spPr>
          <a:xfrm>
            <a:off x="801350" y="3530050"/>
            <a:ext cx="6382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Populație 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= mulţime de indivizi care trăiesc într-un mediu la care trebuie să se adapteze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Fitness (adecvare)</a:t>
            </a:r>
            <a: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= măsură a gradului de adaptare la mediu pentru fiecare individ (funcţie de fitness) 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ro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